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</p:sldMasterIdLst>
  <p:notesMasterIdLst>
    <p:notesMasterId r:id="rId41"/>
  </p:notesMasterIdLst>
  <p:sldIdLst>
    <p:sldId id="256" r:id="rId3"/>
    <p:sldId id="266" r:id="rId4"/>
    <p:sldId id="259" r:id="rId5"/>
    <p:sldId id="274" r:id="rId6"/>
    <p:sldId id="275" r:id="rId7"/>
    <p:sldId id="276" r:id="rId8"/>
    <p:sldId id="287" r:id="rId9"/>
    <p:sldId id="260" r:id="rId10"/>
    <p:sldId id="288" r:id="rId11"/>
    <p:sldId id="268" r:id="rId12"/>
    <p:sldId id="267" r:id="rId13"/>
    <p:sldId id="269" r:id="rId14"/>
    <p:sldId id="279" r:id="rId15"/>
    <p:sldId id="289" r:id="rId16"/>
    <p:sldId id="270" r:id="rId17"/>
    <p:sldId id="257" r:id="rId18"/>
    <p:sldId id="271" r:id="rId19"/>
    <p:sldId id="273" r:id="rId20"/>
    <p:sldId id="272" r:id="rId21"/>
    <p:sldId id="280" r:id="rId22"/>
    <p:sldId id="281" r:id="rId23"/>
    <p:sldId id="282" r:id="rId24"/>
    <p:sldId id="283" r:id="rId25"/>
    <p:sldId id="284" r:id="rId26"/>
    <p:sldId id="258" r:id="rId27"/>
    <p:sldId id="285" r:id="rId28"/>
    <p:sldId id="286" r:id="rId29"/>
    <p:sldId id="262" r:id="rId30"/>
    <p:sldId id="290" r:id="rId31"/>
    <p:sldId id="291" r:id="rId32"/>
    <p:sldId id="295" r:id="rId33"/>
    <p:sldId id="299" r:id="rId34"/>
    <p:sldId id="296" r:id="rId35"/>
    <p:sldId id="292" r:id="rId36"/>
    <p:sldId id="298" r:id="rId37"/>
    <p:sldId id="293" r:id="rId38"/>
    <p:sldId id="297" r:id="rId39"/>
    <p:sldId id="304" r:id="rId4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601"/>
    <a:srgbClr val="FF3300"/>
    <a:srgbClr val="FFFF66"/>
    <a:srgbClr val="FFFF00"/>
    <a:srgbClr val="F9DC07"/>
    <a:srgbClr val="FF6600"/>
    <a:srgbClr val="FFCC00"/>
    <a:srgbClr val="CCFF66"/>
    <a:srgbClr val="6699FF"/>
    <a:srgbClr val="F2440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128" autoAdjust="0"/>
    <p:restoredTop sz="96000" autoAdjust="0"/>
  </p:normalViewPr>
  <p:slideViewPr>
    <p:cSldViewPr>
      <p:cViewPr varScale="1">
        <p:scale>
          <a:sx n="68" d="100"/>
          <a:sy n="68" d="100"/>
        </p:scale>
        <p:origin x="-108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4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BEFAEA-8DB8-0E4C-85FA-9B02EE3F44E1}" type="doc">
      <dgm:prSet loTypeId="urn:microsoft.com/office/officeart/2005/8/layout/bProcess4" loCatId="process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it-IT"/>
        </a:p>
      </dgm:t>
    </dgm:pt>
    <dgm:pt modelId="{41464174-9294-1E49-8AC8-47F628CD1636}">
      <dgm:prSet phldrT="[Testo]" custT="1"/>
      <dgm:spPr/>
      <dgm:t>
        <a:bodyPr/>
        <a:lstStyle/>
        <a:p>
          <a:pPr algn="ctr"/>
          <a:r>
            <a:rPr lang="it-IT" sz="1400" b="1" dirty="0"/>
            <a:t>La vita di strada </a:t>
          </a:r>
        </a:p>
        <a:p>
          <a:pPr algn="ctr"/>
          <a:r>
            <a:rPr lang="it-IT" sz="1400" b="1" dirty="0"/>
            <a:t>"On the road"         </a:t>
          </a:r>
          <a:endParaRPr lang="it-IT" sz="1400" b="1" dirty="0" smtClean="0"/>
        </a:p>
        <a:p>
          <a:pPr algn="ctr"/>
          <a:r>
            <a:rPr lang="it-IT" sz="1400" b="1" dirty="0" smtClean="0"/>
            <a:t>J</a:t>
          </a:r>
          <a:r>
            <a:rPr lang="it-IT" sz="1400" b="1" dirty="0"/>
            <a:t>. </a:t>
          </a:r>
          <a:r>
            <a:rPr lang="it-IT" sz="1400" b="1" dirty="0" err="1"/>
            <a:t>kerouac</a:t>
          </a:r>
          <a:r>
            <a:rPr lang="it-IT" sz="1400" b="1" dirty="0"/>
            <a:t> </a:t>
          </a:r>
        </a:p>
        <a:p>
          <a:pPr algn="ctr"/>
          <a:r>
            <a:rPr lang="it-IT" sz="1200" dirty="0"/>
            <a:t>STORIA</a:t>
          </a:r>
        </a:p>
      </dgm:t>
    </dgm:pt>
    <dgm:pt modelId="{771341C9-77AD-C249-95EE-0E6A99C68C53}" type="parTrans" cxnId="{831FA429-1EE9-A642-86FE-072E4F500702}">
      <dgm:prSet/>
      <dgm:spPr/>
      <dgm:t>
        <a:bodyPr/>
        <a:lstStyle/>
        <a:p>
          <a:endParaRPr lang="it-IT"/>
        </a:p>
      </dgm:t>
    </dgm:pt>
    <dgm:pt modelId="{CC8358D8-D381-2848-93E1-2CF14D17883A}" type="sibTrans" cxnId="{831FA429-1EE9-A642-86FE-072E4F500702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it-IT" dirty="0"/>
        </a:p>
      </dgm:t>
    </dgm:pt>
    <dgm:pt modelId="{BEB5018D-0EBA-FE47-BAB6-F0756AECB62C}">
      <dgm:prSet phldrT="[Testo]" custT="1"/>
      <dgm:spPr/>
      <dgm:t>
        <a:bodyPr/>
        <a:lstStyle/>
        <a:p>
          <a:r>
            <a:rPr lang="it-IT" sz="1400" b="1" dirty="0"/>
            <a:t>La strada come metafora della vita</a:t>
          </a:r>
        </a:p>
        <a:p>
          <a:r>
            <a:rPr lang="it-IT" sz="1200" dirty="0"/>
            <a:t>ITALIANO</a:t>
          </a:r>
        </a:p>
      </dgm:t>
    </dgm:pt>
    <dgm:pt modelId="{51BAB619-2852-EA4B-B9E7-8691871F308F}" type="parTrans" cxnId="{49B27D22-62D0-EB4C-8BD9-6881CE06309B}">
      <dgm:prSet/>
      <dgm:spPr/>
      <dgm:t>
        <a:bodyPr/>
        <a:lstStyle/>
        <a:p>
          <a:endParaRPr lang="it-IT"/>
        </a:p>
      </dgm:t>
    </dgm:pt>
    <dgm:pt modelId="{62FA75F0-0319-3A4B-92FD-342540319DB4}" type="sibTrans" cxnId="{49B27D22-62D0-EB4C-8BD9-6881CE06309B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it-IT"/>
        </a:p>
      </dgm:t>
    </dgm:pt>
    <dgm:pt modelId="{7941BC17-35C3-7A49-B2C7-5801AA0365FA}">
      <dgm:prSet phldrT="[Testo]" custT="1"/>
      <dgm:spPr/>
      <dgm:t>
        <a:bodyPr/>
        <a:lstStyle/>
        <a:p>
          <a:r>
            <a:rPr lang="it-IT" sz="1400" b="1" dirty="0"/>
            <a:t>I ponti</a:t>
          </a:r>
        </a:p>
        <a:p>
          <a:r>
            <a:rPr lang="it-IT" sz="1200" dirty="0"/>
            <a:t>COSTRUZIONI</a:t>
          </a:r>
        </a:p>
      </dgm:t>
    </dgm:pt>
    <dgm:pt modelId="{5618BB5C-DC4D-754E-83DF-9F862B455571}" type="parTrans" cxnId="{16D7BA53-CA62-914D-B72B-09C5627636B5}">
      <dgm:prSet/>
      <dgm:spPr/>
      <dgm:t>
        <a:bodyPr/>
        <a:lstStyle/>
        <a:p>
          <a:endParaRPr lang="it-IT"/>
        </a:p>
      </dgm:t>
    </dgm:pt>
    <dgm:pt modelId="{7DEB6A59-E840-7A43-8CEE-B1C717BAD8AC}" type="sibTrans" cxnId="{16D7BA53-CA62-914D-B72B-09C5627636B5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it-IT"/>
        </a:p>
      </dgm:t>
    </dgm:pt>
    <dgm:pt modelId="{097ABF87-4185-5D45-A725-D79B91650904}">
      <dgm:prSet phldrT="[Testo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  <dgm:t>
        <a:bodyPr anchor="t"/>
        <a:lstStyle/>
        <a:p>
          <a:r>
            <a:rPr lang="it-IT" sz="1800" b="1" dirty="0">
              <a:solidFill>
                <a:srgbClr val="FF0000"/>
              </a:solidFill>
              <a:latin typeface="Arial Rounded MT Bold" pitchFamily="34" charset="0"/>
            </a:rPr>
            <a:t>La</a:t>
          </a:r>
          <a:r>
            <a:rPr lang="it-IT" sz="3600" b="1" dirty="0">
              <a:solidFill>
                <a:srgbClr val="FF0000"/>
              </a:solidFill>
              <a:latin typeface="Arial Rounded MT Bold" pitchFamily="34" charset="0"/>
            </a:rPr>
            <a:t> </a:t>
          </a:r>
          <a:endParaRPr lang="it-IT" sz="3600" b="1" dirty="0" smtClean="0">
            <a:solidFill>
              <a:srgbClr val="FF0000"/>
            </a:solidFill>
            <a:latin typeface="Arial Rounded MT Bold" pitchFamily="34" charset="0"/>
          </a:endParaRPr>
        </a:p>
        <a:p>
          <a:r>
            <a:rPr lang="it-IT" sz="3600" b="1" dirty="0" smtClean="0">
              <a:solidFill>
                <a:srgbClr val="FF0000"/>
              </a:solidFill>
              <a:latin typeface="Arial Rounded MT Bold" pitchFamily="34" charset="0"/>
            </a:rPr>
            <a:t>Strada</a:t>
          </a:r>
          <a:endParaRPr lang="it-IT" sz="3600" b="1" dirty="0">
            <a:solidFill>
              <a:srgbClr val="FF0000"/>
            </a:solidFill>
            <a:latin typeface="Arial Rounded MT Bold" pitchFamily="34" charset="0"/>
          </a:endParaRPr>
        </a:p>
      </dgm:t>
    </dgm:pt>
    <dgm:pt modelId="{3F47D60A-DBA4-C945-B0E1-3E04B9DFB82C}" type="parTrans" cxnId="{D6342E14-5910-884E-9B9A-762649FEA46C}">
      <dgm:prSet/>
      <dgm:spPr/>
      <dgm:t>
        <a:bodyPr/>
        <a:lstStyle/>
        <a:p>
          <a:endParaRPr lang="it-IT"/>
        </a:p>
      </dgm:t>
    </dgm:pt>
    <dgm:pt modelId="{7486E792-F6EC-9F43-896F-74F0E894C9B7}" type="sibTrans" cxnId="{D6342E14-5910-884E-9B9A-762649FEA46C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it-IT"/>
        </a:p>
      </dgm:t>
    </dgm:pt>
    <dgm:pt modelId="{528F4E08-5865-2F41-BEF7-65FDAFFC2D64}">
      <dgm:prSet phldrT="[Testo]" custT="1"/>
      <dgm:spPr/>
      <dgm:t>
        <a:bodyPr/>
        <a:lstStyle/>
        <a:p>
          <a:r>
            <a:rPr lang="it-IT" sz="1400" b="1" dirty="0"/>
            <a:t>Sezione stradale</a:t>
          </a:r>
        </a:p>
        <a:p>
          <a:r>
            <a:rPr lang="it-IT" sz="1100" dirty="0"/>
            <a:t>TOPOGRAFIA</a:t>
          </a:r>
        </a:p>
      </dgm:t>
    </dgm:pt>
    <dgm:pt modelId="{15D4933A-E100-344F-A30D-352DF5CB12BA}" type="parTrans" cxnId="{B0D41DDF-6B2B-7941-9BE1-76AFABE837A4}">
      <dgm:prSet/>
      <dgm:spPr/>
      <dgm:t>
        <a:bodyPr/>
        <a:lstStyle/>
        <a:p>
          <a:endParaRPr lang="it-IT"/>
        </a:p>
      </dgm:t>
    </dgm:pt>
    <dgm:pt modelId="{FCA48837-3D2C-EB4B-AFCD-0DE246EF86F2}" type="sibTrans" cxnId="{B0D41DDF-6B2B-7941-9BE1-76AFABE837A4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it-IT"/>
        </a:p>
      </dgm:t>
    </dgm:pt>
    <dgm:pt modelId="{10CBC0E5-760B-FF42-9D2D-A619C38F0FB4}">
      <dgm:prSet phldrT="[Testo]" custT="1"/>
      <dgm:spPr/>
      <dgm:t>
        <a:bodyPr/>
        <a:lstStyle/>
        <a:p>
          <a:r>
            <a:rPr lang="it-IT" sz="1400" b="1" smtClean="0"/>
            <a:t>Legislazione esproprio per pubblica utilità</a:t>
          </a:r>
        </a:p>
        <a:p>
          <a:r>
            <a:rPr lang="it-IT" sz="1200" smtClean="0"/>
            <a:t>DIRITTO</a:t>
          </a:r>
          <a:endParaRPr lang="it-IT" sz="1200" dirty="0"/>
        </a:p>
      </dgm:t>
    </dgm:pt>
    <dgm:pt modelId="{6CA9F5FB-E57F-274C-A5CD-710DD2982E4D}" type="parTrans" cxnId="{9923C1AA-3837-904A-8C90-1320A6E1156E}">
      <dgm:prSet/>
      <dgm:spPr/>
      <dgm:t>
        <a:bodyPr/>
        <a:lstStyle/>
        <a:p>
          <a:endParaRPr lang="it-IT"/>
        </a:p>
      </dgm:t>
    </dgm:pt>
    <dgm:pt modelId="{9677E5A6-339F-B84A-94C0-69979774414C}" type="sibTrans" cxnId="{9923C1AA-3837-904A-8C90-1320A6E1156E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it-IT"/>
        </a:p>
      </dgm:t>
    </dgm:pt>
    <dgm:pt modelId="{50C1C668-7826-8843-9CD9-8C17CBB8A84A}">
      <dgm:prSet phldrT="[Testo]" custT="1"/>
      <dgm:spPr/>
      <dgm:t>
        <a:bodyPr/>
        <a:lstStyle/>
        <a:p>
          <a:r>
            <a:rPr lang="it-IT" sz="1400" b="1" dirty="0"/>
            <a:t>Espropriazione delle aree di </a:t>
          </a:r>
          <a:r>
            <a:rPr lang="it-IT" sz="1400" b="1" dirty="0" smtClean="0"/>
            <a:t>occupazione per pubblica utilità</a:t>
          </a:r>
          <a:endParaRPr lang="it-IT" sz="1400" b="1" dirty="0"/>
        </a:p>
        <a:p>
          <a:r>
            <a:rPr lang="it-IT" sz="1200" dirty="0"/>
            <a:t>ESTIMO</a:t>
          </a:r>
        </a:p>
      </dgm:t>
    </dgm:pt>
    <dgm:pt modelId="{67E8FDC5-579C-E84B-9991-86C322BE600D}" type="parTrans" cxnId="{A52E1AC3-1908-074E-805A-18EB1729EA37}">
      <dgm:prSet/>
      <dgm:spPr/>
      <dgm:t>
        <a:bodyPr/>
        <a:lstStyle/>
        <a:p>
          <a:endParaRPr lang="it-IT"/>
        </a:p>
      </dgm:t>
    </dgm:pt>
    <dgm:pt modelId="{07E803E8-B951-1844-AF6D-15D836913894}" type="sibTrans" cxnId="{A52E1AC3-1908-074E-805A-18EB1729EA37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it-IT"/>
        </a:p>
      </dgm:t>
    </dgm:pt>
    <dgm:pt modelId="{43C4658E-1677-8941-B82F-D5CFF0522FCF}">
      <dgm:prSet custT="1"/>
      <dgm:spPr/>
      <dgm:t>
        <a:bodyPr/>
        <a:lstStyle/>
        <a:p>
          <a:r>
            <a:rPr lang="it-IT" sz="1400" b="1" dirty="0"/>
            <a:t>4°Ponte</a:t>
          </a:r>
          <a:r>
            <a:rPr lang="it-IT" sz="1200" b="1" dirty="0"/>
            <a:t> sul </a:t>
          </a:r>
          <a:r>
            <a:rPr lang="it-IT" sz="1200" b="1" dirty="0" smtClean="0"/>
            <a:t>Canal Grande </a:t>
          </a:r>
          <a:r>
            <a:rPr lang="it-IT" sz="1200" b="1" dirty="0"/>
            <a:t>a Venezia di  </a:t>
          </a:r>
          <a:r>
            <a:rPr lang="it-IT" sz="1300" b="1" dirty="0" err="1"/>
            <a:t>Calatrava</a:t>
          </a:r>
          <a:endParaRPr lang="it-IT" sz="1300" b="1" dirty="0"/>
        </a:p>
        <a:p>
          <a:r>
            <a:rPr lang="it-IT" sz="1100" dirty="0"/>
            <a:t>TECNOLOGIA DELLE COSTRUZIONI</a:t>
          </a:r>
        </a:p>
      </dgm:t>
    </dgm:pt>
    <dgm:pt modelId="{87A87A64-411F-8246-AD57-2DC21D28B608}" type="parTrans" cxnId="{6BA28469-1C1E-AF4C-8FDA-60CB7AD7DE16}">
      <dgm:prSet/>
      <dgm:spPr/>
      <dgm:t>
        <a:bodyPr/>
        <a:lstStyle/>
        <a:p>
          <a:endParaRPr lang="it-IT"/>
        </a:p>
      </dgm:t>
    </dgm:pt>
    <dgm:pt modelId="{54EC25EA-4B44-FD4A-A8CD-B3BFBA3C8F7E}" type="sibTrans" cxnId="{6BA28469-1C1E-AF4C-8FDA-60CB7AD7DE16}">
      <dgm:prSet custScaleX="76552" custLinFactY="500000" custLinFactNeighborX="48314" custLinFactNeighborY="519783"/>
      <dgm:spPr/>
      <dgm:t>
        <a:bodyPr/>
        <a:lstStyle/>
        <a:p>
          <a:endParaRPr lang="it-IT"/>
        </a:p>
      </dgm:t>
    </dgm:pt>
    <dgm:pt modelId="{107E3094-C6D1-E541-82C0-086456584BD6}" type="pres">
      <dgm:prSet presAssocID="{CEBEFAEA-8DB8-0E4C-85FA-9B02EE3F44E1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it-IT"/>
        </a:p>
      </dgm:t>
    </dgm:pt>
    <dgm:pt modelId="{C67F8626-BBB9-B54C-8B0D-6CCAFACA6324}" type="pres">
      <dgm:prSet presAssocID="{41464174-9294-1E49-8AC8-47F628CD1636}" presName="compNode" presStyleCnt="0"/>
      <dgm:spPr/>
      <dgm:t>
        <a:bodyPr/>
        <a:lstStyle/>
        <a:p>
          <a:endParaRPr lang="it-IT"/>
        </a:p>
      </dgm:t>
    </dgm:pt>
    <dgm:pt modelId="{849D56C1-44FF-E548-9B3F-9A96CC2E964D}" type="pres">
      <dgm:prSet presAssocID="{41464174-9294-1E49-8AC8-47F628CD1636}" presName="dummyConnPt" presStyleCnt="0"/>
      <dgm:spPr/>
      <dgm:t>
        <a:bodyPr/>
        <a:lstStyle/>
        <a:p>
          <a:endParaRPr lang="it-IT"/>
        </a:p>
      </dgm:t>
    </dgm:pt>
    <dgm:pt modelId="{17AAD7EB-CEAA-DE4B-BF73-13C18E2A0406}" type="pres">
      <dgm:prSet presAssocID="{41464174-9294-1E49-8AC8-47F628CD1636}" presName="node" presStyleLbl="node1" presStyleIdx="0" presStyleCnt="8" custScaleX="77159" custScaleY="61553" custLinFactY="20054" custLinFactNeighborX="-30" custLinFactNeighborY="100000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it-IT"/>
        </a:p>
      </dgm:t>
    </dgm:pt>
    <dgm:pt modelId="{A1485A21-EF29-3C4F-830A-75268045271E}" type="pres">
      <dgm:prSet presAssocID="{CC8358D8-D381-2848-93E1-2CF14D17883A}" presName="sibTrans" presStyleLbl="bgSibTrans2D1" presStyleIdx="0" presStyleCnt="7" custAng="10800020" custScaleX="17389" custScaleY="115891" custLinFactY="57056" custLinFactNeighborX="53680" custLinFactNeighborY="100000"/>
      <dgm:spPr>
        <a:prstGeom prst="rightArrow">
          <a:avLst/>
        </a:prstGeom>
      </dgm:spPr>
      <dgm:t>
        <a:bodyPr/>
        <a:lstStyle/>
        <a:p>
          <a:endParaRPr lang="it-IT"/>
        </a:p>
      </dgm:t>
    </dgm:pt>
    <dgm:pt modelId="{25FA2D1F-A2A7-6D42-9345-9F43599884D6}" type="pres">
      <dgm:prSet presAssocID="{BEB5018D-0EBA-FE47-BAB6-F0756AECB62C}" presName="compNode" presStyleCnt="0"/>
      <dgm:spPr/>
      <dgm:t>
        <a:bodyPr/>
        <a:lstStyle/>
        <a:p>
          <a:endParaRPr lang="it-IT"/>
        </a:p>
      </dgm:t>
    </dgm:pt>
    <dgm:pt modelId="{A3B72732-BF57-6245-B7F2-BE7AFAB6AF56}" type="pres">
      <dgm:prSet presAssocID="{BEB5018D-0EBA-FE47-BAB6-F0756AECB62C}" presName="dummyConnPt" presStyleCnt="0"/>
      <dgm:spPr/>
      <dgm:t>
        <a:bodyPr/>
        <a:lstStyle/>
        <a:p>
          <a:endParaRPr lang="it-IT"/>
        </a:p>
      </dgm:t>
    </dgm:pt>
    <dgm:pt modelId="{720C45F7-AFE2-F54D-8D2E-E444217A8EEA}" type="pres">
      <dgm:prSet presAssocID="{BEB5018D-0EBA-FE47-BAB6-F0756AECB62C}" presName="node" presStyleLbl="node1" presStyleIdx="1" presStyleCnt="8" custScaleX="77159" custScaleY="61553" custLinFactNeighborX="-30" custLinFactNeighborY="-57202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it-IT"/>
        </a:p>
      </dgm:t>
    </dgm:pt>
    <dgm:pt modelId="{45A60B51-59F1-1441-A02F-1704059EC701}" type="pres">
      <dgm:prSet presAssocID="{62FA75F0-0319-3A4B-92FD-342540319DB4}" presName="sibTrans" presStyleLbl="bgSibTrans2D1" presStyleIdx="1" presStyleCnt="7" custAng="8980689" custFlipHor="1" custScaleX="11025" custScaleY="138810" custLinFactX="6036" custLinFactY="-77356" custLinFactNeighborX="100000" custLinFactNeighborY="-100000"/>
      <dgm:spPr>
        <a:prstGeom prst="rightArrow">
          <a:avLst/>
        </a:prstGeom>
      </dgm:spPr>
      <dgm:t>
        <a:bodyPr/>
        <a:lstStyle/>
        <a:p>
          <a:endParaRPr lang="it-IT"/>
        </a:p>
      </dgm:t>
    </dgm:pt>
    <dgm:pt modelId="{5E8F5CB3-680C-5B4A-9B0F-67A55B55ED29}" type="pres">
      <dgm:prSet presAssocID="{7941BC17-35C3-7A49-B2C7-5801AA0365FA}" presName="compNode" presStyleCnt="0"/>
      <dgm:spPr/>
      <dgm:t>
        <a:bodyPr/>
        <a:lstStyle/>
        <a:p>
          <a:endParaRPr lang="it-IT"/>
        </a:p>
      </dgm:t>
    </dgm:pt>
    <dgm:pt modelId="{CA74A4D0-73A6-BD46-A901-23816A7ED41E}" type="pres">
      <dgm:prSet presAssocID="{7941BC17-35C3-7A49-B2C7-5801AA0365FA}" presName="dummyConnPt" presStyleCnt="0"/>
      <dgm:spPr/>
      <dgm:t>
        <a:bodyPr/>
        <a:lstStyle/>
        <a:p>
          <a:endParaRPr lang="it-IT"/>
        </a:p>
      </dgm:t>
    </dgm:pt>
    <dgm:pt modelId="{0CD18F08-BF4D-B349-88D0-C5F1E3D36F72}" type="pres">
      <dgm:prSet presAssocID="{7941BC17-35C3-7A49-B2C7-5801AA0365FA}" presName="node" presStyleLbl="node1" presStyleIdx="2" presStyleCnt="8" custScaleX="77159" custScaleY="61553" custLinFactX="12960" custLinFactNeighborX="100000" custLinFactNeighborY="-35775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it-IT"/>
        </a:p>
      </dgm:t>
    </dgm:pt>
    <dgm:pt modelId="{1FB92036-09E4-B149-B210-89DBD12A06EF}" type="pres">
      <dgm:prSet presAssocID="{7DEB6A59-E840-7A43-8CEE-B1C717BAD8AC}" presName="sibTrans" presStyleLbl="bgSibTrans2D1" presStyleIdx="2" presStyleCnt="7" custAng="10806791" custScaleX="19156" custScaleY="128849" custLinFactY="100000" custLinFactNeighborX="46633" custLinFactNeighborY="121707"/>
      <dgm:spPr>
        <a:prstGeom prst="rightArrow">
          <a:avLst/>
        </a:prstGeom>
      </dgm:spPr>
      <dgm:t>
        <a:bodyPr/>
        <a:lstStyle/>
        <a:p>
          <a:endParaRPr lang="it-IT"/>
        </a:p>
      </dgm:t>
    </dgm:pt>
    <dgm:pt modelId="{F04244C2-ECC5-5444-8018-7920465AB5FA}" type="pres">
      <dgm:prSet presAssocID="{097ABF87-4185-5D45-A725-D79B91650904}" presName="compNode" presStyleCnt="0"/>
      <dgm:spPr/>
      <dgm:t>
        <a:bodyPr/>
        <a:lstStyle/>
        <a:p>
          <a:endParaRPr lang="it-IT"/>
        </a:p>
      </dgm:t>
    </dgm:pt>
    <dgm:pt modelId="{61E68C77-2CBA-2E42-91E3-30297A93DC3D}" type="pres">
      <dgm:prSet presAssocID="{097ABF87-4185-5D45-A725-D79B91650904}" presName="dummyConnPt" presStyleCnt="0"/>
      <dgm:spPr/>
      <dgm:t>
        <a:bodyPr/>
        <a:lstStyle/>
        <a:p>
          <a:endParaRPr lang="it-IT"/>
        </a:p>
      </dgm:t>
    </dgm:pt>
    <dgm:pt modelId="{A17712CE-D1BD-7C43-B672-9241D0B78A8C}" type="pres">
      <dgm:prSet presAssocID="{097ABF87-4185-5D45-A725-D79B91650904}" presName="node" presStyleLbl="node1" presStyleIdx="3" presStyleCnt="8" custScaleX="78165" custScaleY="94978" custLinFactY="-27607" custLinFactNeighborX="2155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801182A-30D7-7D46-8510-5BA69DF243BD}" type="pres">
      <dgm:prSet presAssocID="{7486E792-F6EC-9F43-896F-74F0E894C9B7}" presName="sibTrans" presStyleLbl="bgSibTrans2D1" presStyleIdx="3" presStyleCnt="7" custAng="21599010" custScaleX="18380" custScaleY="122558" custLinFactNeighborX="42834" custLinFactNeighborY="96348"/>
      <dgm:spPr>
        <a:prstGeom prst="rightArrow">
          <a:avLst/>
        </a:prstGeom>
      </dgm:spPr>
      <dgm:t>
        <a:bodyPr/>
        <a:lstStyle/>
        <a:p>
          <a:endParaRPr lang="it-IT"/>
        </a:p>
      </dgm:t>
    </dgm:pt>
    <dgm:pt modelId="{8B985A42-1698-8641-9013-DB3E320CFFAA}" type="pres">
      <dgm:prSet presAssocID="{528F4E08-5865-2F41-BEF7-65FDAFFC2D64}" presName="compNode" presStyleCnt="0"/>
      <dgm:spPr/>
      <dgm:t>
        <a:bodyPr/>
        <a:lstStyle/>
        <a:p>
          <a:endParaRPr lang="it-IT"/>
        </a:p>
      </dgm:t>
    </dgm:pt>
    <dgm:pt modelId="{769870F8-EDDE-D346-B1E4-441762ABBF63}" type="pres">
      <dgm:prSet presAssocID="{528F4E08-5865-2F41-BEF7-65FDAFFC2D64}" presName="dummyConnPt" presStyleCnt="0"/>
      <dgm:spPr/>
      <dgm:t>
        <a:bodyPr/>
        <a:lstStyle/>
        <a:p>
          <a:endParaRPr lang="it-IT"/>
        </a:p>
      </dgm:t>
    </dgm:pt>
    <dgm:pt modelId="{887B129C-9AE8-3948-B19E-14992A2DA868}" type="pres">
      <dgm:prSet presAssocID="{528F4E08-5865-2F41-BEF7-65FDAFFC2D64}" presName="node" presStyleLbl="node1" presStyleIdx="4" presStyleCnt="8" custScaleX="77159" custScaleY="61553" custLinFactY="-100000" custLinFactNeighborX="1116" custLinFactNeighborY="-109435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it-IT"/>
        </a:p>
      </dgm:t>
    </dgm:pt>
    <dgm:pt modelId="{C2B521F9-1B30-3C41-B92C-B4130BE81405}" type="pres">
      <dgm:prSet presAssocID="{FCA48837-3D2C-EB4B-AFCD-0DE246EF86F2}" presName="sibTrans" presStyleLbl="bgSibTrans2D1" presStyleIdx="4" presStyleCnt="7" custAng="20976651" custFlipVert="1" custFlipHor="1" custScaleX="14074" custScaleY="134373" custLinFactY="400000" custLinFactNeighborX="-77590" custLinFactNeighborY="427315"/>
      <dgm:spPr>
        <a:prstGeom prst="rightArrow">
          <a:avLst/>
        </a:prstGeom>
      </dgm:spPr>
      <dgm:t>
        <a:bodyPr/>
        <a:lstStyle/>
        <a:p>
          <a:endParaRPr lang="it-IT"/>
        </a:p>
      </dgm:t>
    </dgm:pt>
    <dgm:pt modelId="{026AFF93-D2C7-1545-8276-0B67A6FA609E}" type="pres">
      <dgm:prSet presAssocID="{10CBC0E5-760B-FF42-9D2D-A619C38F0FB4}" presName="compNode" presStyleCnt="0"/>
      <dgm:spPr/>
      <dgm:t>
        <a:bodyPr/>
        <a:lstStyle/>
        <a:p>
          <a:endParaRPr lang="it-IT"/>
        </a:p>
      </dgm:t>
    </dgm:pt>
    <dgm:pt modelId="{DB77DA19-66BD-DB4D-9C8F-688060896BB8}" type="pres">
      <dgm:prSet presAssocID="{10CBC0E5-760B-FF42-9D2D-A619C38F0FB4}" presName="dummyConnPt" presStyleCnt="0"/>
      <dgm:spPr/>
      <dgm:t>
        <a:bodyPr/>
        <a:lstStyle/>
        <a:p>
          <a:endParaRPr lang="it-IT"/>
        </a:p>
      </dgm:t>
    </dgm:pt>
    <dgm:pt modelId="{2C9B6BB5-BE05-7B41-BC91-7FEA39E9BA3D}" type="pres">
      <dgm:prSet presAssocID="{10CBC0E5-760B-FF42-9D2D-A619C38F0FB4}" presName="node" presStyleLbl="node1" presStyleIdx="5" presStyleCnt="8" custScaleX="77159" custScaleY="61553" custLinFactX="3955" custLinFactNeighborX="100000" custLinFactNeighborY="-20373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it-IT"/>
        </a:p>
      </dgm:t>
    </dgm:pt>
    <dgm:pt modelId="{EC4E4753-A962-9F48-942C-085EAB8F4EA8}" type="pres">
      <dgm:prSet presAssocID="{9677E5A6-339F-B84A-94C0-69979774414C}" presName="sibTrans" presStyleLbl="bgSibTrans2D1" presStyleIdx="5" presStyleCnt="7" custAng="10761352" custScaleX="18792" custScaleY="129842" custLinFactY="72868" custLinFactNeighborX="55772" custLinFactNeighborY="100000"/>
      <dgm:spPr>
        <a:prstGeom prst="rightArrow">
          <a:avLst/>
        </a:prstGeom>
      </dgm:spPr>
      <dgm:t>
        <a:bodyPr/>
        <a:lstStyle/>
        <a:p>
          <a:endParaRPr lang="it-IT"/>
        </a:p>
      </dgm:t>
    </dgm:pt>
    <dgm:pt modelId="{15586EA8-F965-3542-A336-0C04FE595BB4}" type="pres">
      <dgm:prSet presAssocID="{50C1C668-7826-8843-9CD9-8C17CBB8A84A}" presName="compNode" presStyleCnt="0"/>
      <dgm:spPr/>
      <dgm:t>
        <a:bodyPr/>
        <a:lstStyle/>
        <a:p>
          <a:endParaRPr lang="it-IT"/>
        </a:p>
      </dgm:t>
    </dgm:pt>
    <dgm:pt modelId="{1D78B8AF-4A31-FE48-9CB3-7D45ACA50ED2}" type="pres">
      <dgm:prSet presAssocID="{50C1C668-7826-8843-9CD9-8C17CBB8A84A}" presName="dummyConnPt" presStyleCnt="0"/>
      <dgm:spPr/>
      <dgm:t>
        <a:bodyPr/>
        <a:lstStyle/>
        <a:p>
          <a:endParaRPr lang="it-IT"/>
        </a:p>
      </dgm:t>
    </dgm:pt>
    <dgm:pt modelId="{CED5B267-5689-C841-B034-A79FE9965E08}" type="pres">
      <dgm:prSet presAssocID="{50C1C668-7826-8843-9CD9-8C17CBB8A84A}" presName="node" presStyleLbl="node1" presStyleIdx="6" presStyleCnt="8" custScaleX="77159" custScaleY="61553" custLinFactNeighborX="-7294" custLinFactNeighborY="67095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it-IT"/>
        </a:p>
      </dgm:t>
    </dgm:pt>
    <dgm:pt modelId="{3C484CC3-3C19-8F4F-A139-7D6A1AF1AEFC}" type="pres">
      <dgm:prSet presAssocID="{07E803E8-B951-1844-AF6D-15D836913894}" presName="sibTrans" presStyleLbl="bgSibTrans2D1" presStyleIdx="6" presStyleCnt="7" custAng="19102944" custScaleX="7773" custScaleY="126528" custLinFactY="223079" custLinFactNeighborX="-14055" custLinFactNeighborY="300000"/>
      <dgm:spPr>
        <a:prstGeom prst="rightArrow">
          <a:avLst/>
        </a:prstGeom>
      </dgm:spPr>
      <dgm:t>
        <a:bodyPr/>
        <a:lstStyle/>
        <a:p>
          <a:endParaRPr lang="it-IT"/>
        </a:p>
      </dgm:t>
    </dgm:pt>
    <dgm:pt modelId="{6456299C-7D86-6341-9E55-E9706541335E}" type="pres">
      <dgm:prSet presAssocID="{43C4658E-1677-8941-B82F-D5CFF0522FCF}" presName="compNode" presStyleCnt="0"/>
      <dgm:spPr/>
      <dgm:t>
        <a:bodyPr/>
        <a:lstStyle/>
        <a:p>
          <a:endParaRPr lang="it-IT"/>
        </a:p>
      </dgm:t>
    </dgm:pt>
    <dgm:pt modelId="{E7A510C2-4122-BB44-A59B-84014320BA89}" type="pres">
      <dgm:prSet presAssocID="{43C4658E-1677-8941-B82F-D5CFF0522FCF}" presName="dummyConnPt" presStyleCnt="0"/>
      <dgm:spPr/>
      <dgm:t>
        <a:bodyPr/>
        <a:lstStyle/>
        <a:p>
          <a:endParaRPr lang="it-IT"/>
        </a:p>
      </dgm:t>
    </dgm:pt>
    <dgm:pt modelId="{7DE51BD8-2ED4-7B41-8CF4-CBF4113DB49F}" type="pres">
      <dgm:prSet presAssocID="{43C4658E-1677-8941-B82F-D5CFF0522FCF}" presName="node" presStyleLbl="node1" presStyleIdx="7" presStyleCnt="8" custScaleX="77159" custScaleY="61553" custLinFactX="-7777" custLinFactY="69502" custLinFactNeighborX="-100000" custLinFactNeighborY="100000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it-IT"/>
        </a:p>
      </dgm:t>
    </dgm:pt>
  </dgm:ptLst>
  <dgm:cxnLst>
    <dgm:cxn modelId="{49B27D22-62D0-EB4C-8BD9-6881CE06309B}" srcId="{CEBEFAEA-8DB8-0E4C-85FA-9B02EE3F44E1}" destId="{BEB5018D-0EBA-FE47-BAB6-F0756AECB62C}" srcOrd="1" destOrd="0" parTransId="{51BAB619-2852-EA4B-B9E7-8691871F308F}" sibTransId="{62FA75F0-0319-3A4B-92FD-342540319DB4}"/>
    <dgm:cxn modelId="{05A4776F-1683-41BC-8831-6FB8BAA5F7EF}" type="presOf" srcId="{50C1C668-7826-8843-9CD9-8C17CBB8A84A}" destId="{CED5B267-5689-C841-B034-A79FE9965E08}" srcOrd="0" destOrd="0" presId="urn:microsoft.com/office/officeart/2005/8/layout/bProcess4"/>
    <dgm:cxn modelId="{16D7BA53-CA62-914D-B72B-09C5627636B5}" srcId="{CEBEFAEA-8DB8-0E4C-85FA-9B02EE3F44E1}" destId="{7941BC17-35C3-7A49-B2C7-5801AA0365FA}" srcOrd="2" destOrd="0" parTransId="{5618BB5C-DC4D-754E-83DF-9F862B455571}" sibTransId="{7DEB6A59-E840-7A43-8CEE-B1C717BAD8AC}"/>
    <dgm:cxn modelId="{831FA429-1EE9-A642-86FE-072E4F500702}" srcId="{CEBEFAEA-8DB8-0E4C-85FA-9B02EE3F44E1}" destId="{41464174-9294-1E49-8AC8-47F628CD1636}" srcOrd="0" destOrd="0" parTransId="{771341C9-77AD-C249-95EE-0E6A99C68C53}" sibTransId="{CC8358D8-D381-2848-93E1-2CF14D17883A}"/>
    <dgm:cxn modelId="{BB42AD80-4246-4A52-83A1-D72854149CA7}" type="presOf" srcId="{7DEB6A59-E840-7A43-8CEE-B1C717BAD8AC}" destId="{1FB92036-09E4-B149-B210-89DBD12A06EF}" srcOrd="0" destOrd="0" presId="urn:microsoft.com/office/officeart/2005/8/layout/bProcess4"/>
    <dgm:cxn modelId="{5FE2F5D5-30F5-49D8-A6CA-7A2269C474E9}" type="presOf" srcId="{43C4658E-1677-8941-B82F-D5CFF0522FCF}" destId="{7DE51BD8-2ED4-7B41-8CF4-CBF4113DB49F}" srcOrd="0" destOrd="0" presId="urn:microsoft.com/office/officeart/2005/8/layout/bProcess4"/>
    <dgm:cxn modelId="{B0D41DDF-6B2B-7941-9BE1-76AFABE837A4}" srcId="{CEBEFAEA-8DB8-0E4C-85FA-9B02EE3F44E1}" destId="{528F4E08-5865-2F41-BEF7-65FDAFFC2D64}" srcOrd="4" destOrd="0" parTransId="{15D4933A-E100-344F-A30D-352DF5CB12BA}" sibTransId="{FCA48837-3D2C-EB4B-AFCD-0DE246EF86F2}"/>
    <dgm:cxn modelId="{6BA28469-1C1E-AF4C-8FDA-60CB7AD7DE16}" srcId="{CEBEFAEA-8DB8-0E4C-85FA-9B02EE3F44E1}" destId="{43C4658E-1677-8941-B82F-D5CFF0522FCF}" srcOrd="7" destOrd="0" parTransId="{87A87A64-411F-8246-AD57-2DC21D28B608}" sibTransId="{54EC25EA-4B44-FD4A-A8CD-B3BFBA3C8F7E}"/>
    <dgm:cxn modelId="{7DC57C20-EF48-4681-A814-19017BD1B9C0}" type="presOf" srcId="{CC8358D8-D381-2848-93E1-2CF14D17883A}" destId="{A1485A21-EF29-3C4F-830A-75268045271E}" srcOrd="0" destOrd="0" presId="urn:microsoft.com/office/officeart/2005/8/layout/bProcess4"/>
    <dgm:cxn modelId="{9923C1AA-3837-904A-8C90-1320A6E1156E}" srcId="{CEBEFAEA-8DB8-0E4C-85FA-9B02EE3F44E1}" destId="{10CBC0E5-760B-FF42-9D2D-A619C38F0FB4}" srcOrd="5" destOrd="0" parTransId="{6CA9F5FB-E57F-274C-A5CD-710DD2982E4D}" sibTransId="{9677E5A6-339F-B84A-94C0-69979774414C}"/>
    <dgm:cxn modelId="{D6342E14-5910-884E-9B9A-762649FEA46C}" srcId="{CEBEFAEA-8DB8-0E4C-85FA-9B02EE3F44E1}" destId="{097ABF87-4185-5D45-A725-D79B91650904}" srcOrd="3" destOrd="0" parTransId="{3F47D60A-DBA4-C945-B0E1-3E04B9DFB82C}" sibTransId="{7486E792-F6EC-9F43-896F-74F0E894C9B7}"/>
    <dgm:cxn modelId="{38E20FE7-A66A-4E1E-9E42-A9AEB7717CB3}" type="presOf" srcId="{FCA48837-3D2C-EB4B-AFCD-0DE246EF86F2}" destId="{C2B521F9-1B30-3C41-B92C-B4130BE81405}" srcOrd="0" destOrd="0" presId="urn:microsoft.com/office/officeart/2005/8/layout/bProcess4"/>
    <dgm:cxn modelId="{1DE26CCB-30E3-482F-843E-D4B20F0A23DE}" type="presOf" srcId="{41464174-9294-1E49-8AC8-47F628CD1636}" destId="{17AAD7EB-CEAA-DE4B-BF73-13C18E2A0406}" srcOrd="0" destOrd="0" presId="urn:microsoft.com/office/officeart/2005/8/layout/bProcess4"/>
    <dgm:cxn modelId="{81696CCE-F419-4FC7-A944-57E318499479}" type="presOf" srcId="{9677E5A6-339F-B84A-94C0-69979774414C}" destId="{EC4E4753-A962-9F48-942C-085EAB8F4EA8}" srcOrd="0" destOrd="0" presId="urn:microsoft.com/office/officeart/2005/8/layout/bProcess4"/>
    <dgm:cxn modelId="{F21C584F-E166-473F-82C1-00EEA7FC6FD7}" type="presOf" srcId="{528F4E08-5865-2F41-BEF7-65FDAFFC2D64}" destId="{887B129C-9AE8-3948-B19E-14992A2DA868}" srcOrd="0" destOrd="0" presId="urn:microsoft.com/office/officeart/2005/8/layout/bProcess4"/>
    <dgm:cxn modelId="{4ACA9707-D486-4ABC-AA7E-1DAE2ADF5DAF}" type="presOf" srcId="{07E803E8-B951-1844-AF6D-15D836913894}" destId="{3C484CC3-3C19-8F4F-A139-7D6A1AF1AEFC}" srcOrd="0" destOrd="0" presId="urn:microsoft.com/office/officeart/2005/8/layout/bProcess4"/>
    <dgm:cxn modelId="{39A0315A-7D4B-45BE-9430-CF9DFE650429}" type="presOf" srcId="{BEB5018D-0EBA-FE47-BAB6-F0756AECB62C}" destId="{720C45F7-AFE2-F54D-8D2E-E444217A8EEA}" srcOrd="0" destOrd="0" presId="urn:microsoft.com/office/officeart/2005/8/layout/bProcess4"/>
    <dgm:cxn modelId="{A3156E8B-C4A8-4F00-AE43-AFE3AB3E49CB}" type="presOf" srcId="{CEBEFAEA-8DB8-0E4C-85FA-9B02EE3F44E1}" destId="{107E3094-C6D1-E541-82C0-086456584BD6}" srcOrd="0" destOrd="0" presId="urn:microsoft.com/office/officeart/2005/8/layout/bProcess4"/>
    <dgm:cxn modelId="{BB8EE859-A344-4724-AC1B-2AD0BD8ECA37}" type="presOf" srcId="{7486E792-F6EC-9F43-896F-74F0E894C9B7}" destId="{C801182A-30D7-7D46-8510-5BA69DF243BD}" srcOrd="0" destOrd="0" presId="urn:microsoft.com/office/officeart/2005/8/layout/bProcess4"/>
    <dgm:cxn modelId="{42510832-E639-4EB5-9216-64EA06AD85E4}" type="presOf" srcId="{10CBC0E5-760B-FF42-9D2D-A619C38F0FB4}" destId="{2C9B6BB5-BE05-7B41-BC91-7FEA39E9BA3D}" srcOrd="0" destOrd="0" presId="urn:microsoft.com/office/officeart/2005/8/layout/bProcess4"/>
    <dgm:cxn modelId="{A52E1AC3-1908-074E-805A-18EB1729EA37}" srcId="{CEBEFAEA-8DB8-0E4C-85FA-9B02EE3F44E1}" destId="{50C1C668-7826-8843-9CD9-8C17CBB8A84A}" srcOrd="6" destOrd="0" parTransId="{67E8FDC5-579C-E84B-9991-86C322BE600D}" sibTransId="{07E803E8-B951-1844-AF6D-15D836913894}"/>
    <dgm:cxn modelId="{B5FC74DD-3924-453E-8155-50C34DA8735B}" type="presOf" srcId="{097ABF87-4185-5D45-A725-D79B91650904}" destId="{A17712CE-D1BD-7C43-B672-9241D0B78A8C}" srcOrd="0" destOrd="0" presId="urn:microsoft.com/office/officeart/2005/8/layout/bProcess4"/>
    <dgm:cxn modelId="{238DB9D0-BC29-42A6-8C56-DDDD39991391}" type="presOf" srcId="{62FA75F0-0319-3A4B-92FD-342540319DB4}" destId="{45A60B51-59F1-1441-A02F-1704059EC701}" srcOrd="0" destOrd="0" presId="urn:microsoft.com/office/officeart/2005/8/layout/bProcess4"/>
    <dgm:cxn modelId="{39264CDF-7A52-4DB0-9447-1A1AA33BE68B}" type="presOf" srcId="{7941BC17-35C3-7A49-B2C7-5801AA0365FA}" destId="{0CD18F08-BF4D-B349-88D0-C5F1E3D36F72}" srcOrd="0" destOrd="0" presId="urn:microsoft.com/office/officeart/2005/8/layout/bProcess4"/>
    <dgm:cxn modelId="{E54CF43A-6579-4303-B830-BB846815749B}" type="presParOf" srcId="{107E3094-C6D1-E541-82C0-086456584BD6}" destId="{C67F8626-BBB9-B54C-8B0D-6CCAFACA6324}" srcOrd="0" destOrd="0" presId="urn:microsoft.com/office/officeart/2005/8/layout/bProcess4"/>
    <dgm:cxn modelId="{51F58697-4C91-49D3-8B45-D787E1BF895B}" type="presParOf" srcId="{C67F8626-BBB9-B54C-8B0D-6CCAFACA6324}" destId="{849D56C1-44FF-E548-9B3F-9A96CC2E964D}" srcOrd="0" destOrd="0" presId="urn:microsoft.com/office/officeart/2005/8/layout/bProcess4"/>
    <dgm:cxn modelId="{847AACCF-0D05-4F02-9B59-AFC9C2304E39}" type="presParOf" srcId="{C67F8626-BBB9-B54C-8B0D-6CCAFACA6324}" destId="{17AAD7EB-CEAA-DE4B-BF73-13C18E2A0406}" srcOrd="1" destOrd="0" presId="urn:microsoft.com/office/officeart/2005/8/layout/bProcess4"/>
    <dgm:cxn modelId="{1C548B8F-511D-4FEB-8BD4-B06360FD9DA5}" type="presParOf" srcId="{107E3094-C6D1-E541-82C0-086456584BD6}" destId="{A1485A21-EF29-3C4F-830A-75268045271E}" srcOrd="1" destOrd="0" presId="urn:microsoft.com/office/officeart/2005/8/layout/bProcess4"/>
    <dgm:cxn modelId="{4DD1196F-6CD9-4864-99BA-DFFBE6D3FE3A}" type="presParOf" srcId="{107E3094-C6D1-E541-82C0-086456584BD6}" destId="{25FA2D1F-A2A7-6D42-9345-9F43599884D6}" srcOrd="2" destOrd="0" presId="urn:microsoft.com/office/officeart/2005/8/layout/bProcess4"/>
    <dgm:cxn modelId="{0D7CEB2D-B67C-430B-AEA1-111BF1063EED}" type="presParOf" srcId="{25FA2D1F-A2A7-6D42-9345-9F43599884D6}" destId="{A3B72732-BF57-6245-B7F2-BE7AFAB6AF56}" srcOrd="0" destOrd="0" presId="urn:microsoft.com/office/officeart/2005/8/layout/bProcess4"/>
    <dgm:cxn modelId="{FC32A1C8-4763-4364-B849-D729F0560A4E}" type="presParOf" srcId="{25FA2D1F-A2A7-6D42-9345-9F43599884D6}" destId="{720C45F7-AFE2-F54D-8D2E-E444217A8EEA}" srcOrd="1" destOrd="0" presId="urn:microsoft.com/office/officeart/2005/8/layout/bProcess4"/>
    <dgm:cxn modelId="{8391884C-662F-4C99-80E9-8E2DBE1A85EC}" type="presParOf" srcId="{107E3094-C6D1-E541-82C0-086456584BD6}" destId="{45A60B51-59F1-1441-A02F-1704059EC701}" srcOrd="3" destOrd="0" presId="urn:microsoft.com/office/officeart/2005/8/layout/bProcess4"/>
    <dgm:cxn modelId="{62F9D118-2B8F-4434-92AC-822E96665EFD}" type="presParOf" srcId="{107E3094-C6D1-E541-82C0-086456584BD6}" destId="{5E8F5CB3-680C-5B4A-9B0F-67A55B55ED29}" srcOrd="4" destOrd="0" presId="urn:microsoft.com/office/officeart/2005/8/layout/bProcess4"/>
    <dgm:cxn modelId="{8124A1EF-5310-4485-86EF-04AA41615C70}" type="presParOf" srcId="{5E8F5CB3-680C-5B4A-9B0F-67A55B55ED29}" destId="{CA74A4D0-73A6-BD46-A901-23816A7ED41E}" srcOrd="0" destOrd="0" presId="urn:microsoft.com/office/officeart/2005/8/layout/bProcess4"/>
    <dgm:cxn modelId="{8563178E-65B3-42E6-A8F3-2FC19D112848}" type="presParOf" srcId="{5E8F5CB3-680C-5B4A-9B0F-67A55B55ED29}" destId="{0CD18F08-BF4D-B349-88D0-C5F1E3D36F72}" srcOrd="1" destOrd="0" presId="urn:microsoft.com/office/officeart/2005/8/layout/bProcess4"/>
    <dgm:cxn modelId="{02F6B7D9-B355-4363-808D-73F5229C01B4}" type="presParOf" srcId="{107E3094-C6D1-E541-82C0-086456584BD6}" destId="{1FB92036-09E4-B149-B210-89DBD12A06EF}" srcOrd="5" destOrd="0" presId="urn:microsoft.com/office/officeart/2005/8/layout/bProcess4"/>
    <dgm:cxn modelId="{151EFB5B-EB06-4373-A43A-F1DCC3B3F6F6}" type="presParOf" srcId="{107E3094-C6D1-E541-82C0-086456584BD6}" destId="{F04244C2-ECC5-5444-8018-7920465AB5FA}" srcOrd="6" destOrd="0" presId="urn:microsoft.com/office/officeart/2005/8/layout/bProcess4"/>
    <dgm:cxn modelId="{85E5AA50-0260-4837-866B-F802EDA63A1E}" type="presParOf" srcId="{F04244C2-ECC5-5444-8018-7920465AB5FA}" destId="{61E68C77-2CBA-2E42-91E3-30297A93DC3D}" srcOrd="0" destOrd="0" presId="urn:microsoft.com/office/officeart/2005/8/layout/bProcess4"/>
    <dgm:cxn modelId="{D4F89623-19FB-424A-9A20-7CEE973EDBF5}" type="presParOf" srcId="{F04244C2-ECC5-5444-8018-7920465AB5FA}" destId="{A17712CE-D1BD-7C43-B672-9241D0B78A8C}" srcOrd="1" destOrd="0" presId="urn:microsoft.com/office/officeart/2005/8/layout/bProcess4"/>
    <dgm:cxn modelId="{94F217C8-8B1F-4089-A769-847A4DEBB764}" type="presParOf" srcId="{107E3094-C6D1-E541-82C0-086456584BD6}" destId="{C801182A-30D7-7D46-8510-5BA69DF243BD}" srcOrd="7" destOrd="0" presId="urn:microsoft.com/office/officeart/2005/8/layout/bProcess4"/>
    <dgm:cxn modelId="{64C67A5E-2EAB-45C3-B9CA-9E5145AEA865}" type="presParOf" srcId="{107E3094-C6D1-E541-82C0-086456584BD6}" destId="{8B985A42-1698-8641-9013-DB3E320CFFAA}" srcOrd="8" destOrd="0" presId="urn:microsoft.com/office/officeart/2005/8/layout/bProcess4"/>
    <dgm:cxn modelId="{736AB74E-BA10-4711-81F5-82619456F1DE}" type="presParOf" srcId="{8B985A42-1698-8641-9013-DB3E320CFFAA}" destId="{769870F8-EDDE-D346-B1E4-441762ABBF63}" srcOrd="0" destOrd="0" presId="urn:microsoft.com/office/officeart/2005/8/layout/bProcess4"/>
    <dgm:cxn modelId="{4DA529AD-D296-4A91-AFD0-1B72702AB891}" type="presParOf" srcId="{8B985A42-1698-8641-9013-DB3E320CFFAA}" destId="{887B129C-9AE8-3948-B19E-14992A2DA868}" srcOrd="1" destOrd="0" presId="urn:microsoft.com/office/officeart/2005/8/layout/bProcess4"/>
    <dgm:cxn modelId="{C661640F-8379-408D-9B9C-CA392D06B444}" type="presParOf" srcId="{107E3094-C6D1-E541-82C0-086456584BD6}" destId="{C2B521F9-1B30-3C41-B92C-B4130BE81405}" srcOrd="9" destOrd="0" presId="urn:microsoft.com/office/officeart/2005/8/layout/bProcess4"/>
    <dgm:cxn modelId="{490A297A-BE98-4506-9B96-7ED6B168BD40}" type="presParOf" srcId="{107E3094-C6D1-E541-82C0-086456584BD6}" destId="{026AFF93-D2C7-1545-8276-0B67A6FA609E}" srcOrd="10" destOrd="0" presId="urn:microsoft.com/office/officeart/2005/8/layout/bProcess4"/>
    <dgm:cxn modelId="{6E05F992-9D0A-4A18-BB0A-48A5E2D569F7}" type="presParOf" srcId="{026AFF93-D2C7-1545-8276-0B67A6FA609E}" destId="{DB77DA19-66BD-DB4D-9C8F-688060896BB8}" srcOrd="0" destOrd="0" presId="urn:microsoft.com/office/officeart/2005/8/layout/bProcess4"/>
    <dgm:cxn modelId="{F1895BE3-B7BB-448B-B907-17C832379EBF}" type="presParOf" srcId="{026AFF93-D2C7-1545-8276-0B67A6FA609E}" destId="{2C9B6BB5-BE05-7B41-BC91-7FEA39E9BA3D}" srcOrd="1" destOrd="0" presId="urn:microsoft.com/office/officeart/2005/8/layout/bProcess4"/>
    <dgm:cxn modelId="{62E5E016-ECF3-49D4-A747-CED6DF764BD9}" type="presParOf" srcId="{107E3094-C6D1-E541-82C0-086456584BD6}" destId="{EC4E4753-A962-9F48-942C-085EAB8F4EA8}" srcOrd="11" destOrd="0" presId="urn:microsoft.com/office/officeart/2005/8/layout/bProcess4"/>
    <dgm:cxn modelId="{517EED26-FBEB-4129-BFDF-7D665AEB8E49}" type="presParOf" srcId="{107E3094-C6D1-E541-82C0-086456584BD6}" destId="{15586EA8-F965-3542-A336-0C04FE595BB4}" srcOrd="12" destOrd="0" presId="urn:microsoft.com/office/officeart/2005/8/layout/bProcess4"/>
    <dgm:cxn modelId="{A057FE4B-EF5F-4B3E-B5ED-0F1689EA5708}" type="presParOf" srcId="{15586EA8-F965-3542-A336-0C04FE595BB4}" destId="{1D78B8AF-4A31-FE48-9CB3-7D45ACA50ED2}" srcOrd="0" destOrd="0" presId="urn:microsoft.com/office/officeart/2005/8/layout/bProcess4"/>
    <dgm:cxn modelId="{335E1872-70EA-427A-95BD-B17436705374}" type="presParOf" srcId="{15586EA8-F965-3542-A336-0C04FE595BB4}" destId="{CED5B267-5689-C841-B034-A79FE9965E08}" srcOrd="1" destOrd="0" presId="urn:microsoft.com/office/officeart/2005/8/layout/bProcess4"/>
    <dgm:cxn modelId="{602800BF-03E6-4279-B945-D7F86DB4DB5A}" type="presParOf" srcId="{107E3094-C6D1-E541-82C0-086456584BD6}" destId="{3C484CC3-3C19-8F4F-A139-7D6A1AF1AEFC}" srcOrd="13" destOrd="0" presId="urn:microsoft.com/office/officeart/2005/8/layout/bProcess4"/>
    <dgm:cxn modelId="{001FD9DF-A591-4FA8-AD41-B2A6A28A9805}" type="presParOf" srcId="{107E3094-C6D1-E541-82C0-086456584BD6}" destId="{6456299C-7D86-6341-9E55-E9706541335E}" srcOrd="14" destOrd="0" presId="urn:microsoft.com/office/officeart/2005/8/layout/bProcess4"/>
    <dgm:cxn modelId="{0B764B1E-E6EF-4D24-A6BD-3F366EA42CC3}" type="presParOf" srcId="{6456299C-7D86-6341-9E55-E9706541335E}" destId="{E7A510C2-4122-BB44-A59B-84014320BA89}" srcOrd="0" destOrd="0" presId="urn:microsoft.com/office/officeart/2005/8/layout/bProcess4"/>
    <dgm:cxn modelId="{97E1927D-54E9-43BA-B186-119036234567}" type="presParOf" srcId="{6456299C-7D86-6341-9E55-E9706541335E}" destId="{7DE51BD8-2ED4-7B41-8CF4-CBF4113DB49F}" srcOrd="1" destOrd="0" presId="urn:microsoft.com/office/officeart/2005/8/layout/b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D935F-DE85-4A7F-82FE-35979148397E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0D517-DF11-4B46-84DE-6BC333AE78A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0D517-DF11-4B46-84DE-6BC333AE78AD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2" name="Rettangolo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ttangolo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ttangolo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ttangolo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ttangolo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56" name="Rettangolo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ttangolo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ttangolo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ttangolo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igura a mano libera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igura a mano libera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igura a mano libera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igura a mano libera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igura a mano libera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igura a mano libera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igura a mano libera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igura a mano libera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igura a mano libera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igura a mano libera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igura a mano libera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igura a mano libera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igura a mano libera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igura a mano libera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igura a mano libera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ttangolo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ttangolo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ttangolo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tangolo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ttangolo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ttangolo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ttangolo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ttangolo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ttangolo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ttangolo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ttangolo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ttangolo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Connettore 1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o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Connettore 1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1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1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grpSp>
        <p:nvGrpSpPr>
          <p:cNvPr id="14" name="Gruppo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Connettore 1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ttore 1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1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o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Connettore 1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1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1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ttangolo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ttangolo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ttangolo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ttangolo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847AB6B-E86E-4F30-94AC-9D8CEE3D8342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473F5131-A2A9-463B-85B9-AF0320AAA20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71566" y="5000644"/>
            <a:ext cx="7772400" cy="11430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4000" dirty="0" smtClean="0">
                <a:ln w="0"/>
                <a:solidFill>
                  <a:srgbClr val="6699FF"/>
                </a:solidFill>
                <a:effectLst>
                  <a:reflection blurRad="12700" stA="50000" endPos="50000" dist="5000" dir="5400000" sy="-100000" rotWithShape="0"/>
                </a:effectLst>
              </a:rPr>
              <a:t>Mazzi Francesco</a:t>
            </a:r>
            <a:r>
              <a:rPr lang="it-IT" sz="36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it-IT" sz="36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it-IT" sz="3600" dirty="0" smtClean="0">
                <a:ln w="0"/>
                <a:solidFill>
                  <a:schemeClr val="tx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classe 5 A geometri</a:t>
            </a:r>
            <a:endParaRPr lang="it-IT" sz="3600" dirty="0">
              <a:ln w="0"/>
              <a:solidFill>
                <a:schemeClr val="tx1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71538" y="-180988"/>
            <a:ext cx="7854696" cy="1395410"/>
          </a:xfrm>
        </p:spPr>
        <p:txBody>
          <a:bodyPr/>
          <a:lstStyle/>
          <a:p>
            <a:pPr algn="r"/>
            <a:r>
              <a:rPr lang="it-IT" dirty="0" smtClean="0"/>
              <a:t>Anno scolastico 2007/2008</a:t>
            </a:r>
          </a:p>
          <a:p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-357222" y="1357298"/>
            <a:ext cx="7715304" cy="2857520"/>
          </a:xfrm>
          <a:prstGeom prst="rect">
            <a:avLst/>
          </a:prstGeom>
          <a:noFill/>
          <a:scene3d>
            <a:camera prst="perspectiveHeroicExtremeLeftFacing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prstTxWarp prst="textChevron">
              <a:avLst>
                <a:gd name="adj" fmla="val 14525"/>
              </a:avLst>
            </a:prstTxWarp>
            <a:spAutoFit/>
            <a:scene3d>
              <a:camera prst="perspectiveRelaxed"/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7200" b="1" dirty="0" smtClean="0">
                <a:ln w="0">
                  <a:solidFill>
                    <a:schemeClr val="tx1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Chiller" pitchFamily="82" charset="0"/>
                <a:cs typeface="Arial" pitchFamily="34" charset="0"/>
              </a:rPr>
              <a:t>La strada</a:t>
            </a:r>
            <a:endParaRPr lang="it-IT" sz="7200" b="1" cap="all" dirty="0">
              <a:ln w="0">
                <a:solidFill>
                  <a:schemeClr val="tx1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Chiller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81 -0.27384 C -0.35712 -0.18565 -0.33125 -0.09745 -0.296 -0.06898 C -0.26041 -0.04051 -0.20937 -0.11458 -0.16996 -0.10347 C -0.13055 -0.09236 -0.07743 -0.01921 -0.05885 -0.00231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3108" y="1357298"/>
            <a:ext cx="6715172" cy="1143008"/>
          </a:xfrm>
        </p:spPr>
        <p:txBody>
          <a:bodyPr anchor="t">
            <a:no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“Il proprietario ha diritto di godere e disporre delle cose in modo pieno ed esclusivo, entro i limiti e con l’osservanza degli obblighi stabiliti dall’ordinamento giuridico” </a:t>
            </a:r>
            <a:br>
              <a:rPr lang="it-IT" sz="2000" dirty="0" smtClean="0">
                <a:solidFill>
                  <a:schemeClr val="tx1"/>
                </a:solidFill>
              </a:rPr>
            </a:br>
            <a:r>
              <a:rPr lang="it-IT" sz="2000" dirty="0" smtClean="0">
                <a:solidFill>
                  <a:schemeClr val="tx1"/>
                </a:solidFill>
              </a:rPr>
              <a:t/>
            </a:r>
            <a:br>
              <a:rPr lang="it-IT" sz="2000" dirty="0" smtClean="0">
                <a:solidFill>
                  <a:schemeClr val="tx1"/>
                </a:solidFill>
              </a:rPr>
            </a:br>
            <a:endParaRPr lang="it-IT" sz="1200" dirty="0"/>
          </a:p>
        </p:txBody>
      </p:sp>
      <p:sp>
        <p:nvSpPr>
          <p:cNvPr id="4" name="Titolo 1"/>
          <p:cNvSpPr txBox="1">
            <a:spLocks/>
          </p:cNvSpPr>
          <p:nvPr/>
        </p:nvSpPr>
        <p:spPr bwMode="auto">
          <a:xfrm>
            <a:off x="2590800" y="500042"/>
            <a:ext cx="65532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L’espropriazione</a:t>
            </a:r>
            <a:r>
              <a:rPr kumimoji="0" lang="it-IT" sz="36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 </a:t>
            </a: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per pubblica utilità</a:t>
            </a:r>
            <a:endParaRPr kumimoji="0" lang="it-IT" sz="36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hiller" pitchFamily="82" charset="0"/>
              <a:ea typeface="+mj-ea"/>
              <a:cs typeface="+mj-cs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Diritto </a:t>
            </a:r>
            <a:endParaRPr lang="it-IT" sz="2000" b="1" dirty="0">
              <a:latin typeface="+mj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14282" y="1362662"/>
            <a:ext cx="1357322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CODICE CIVILE  </a:t>
            </a:r>
          </a:p>
          <a:p>
            <a:pPr algn="ctr"/>
            <a:r>
              <a:rPr lang="it-IT" b="1" dirty="0" smtClean="0"/>
              <a:t>Art. 832</a:t>
            </a:r>
            <a:endParaRPr lang="it-IT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2643174" y="2857496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 smtClean="0">
                <a:latin typeface="+mj-lt"/>
              </a:rPr>
              <a:t>“La proprietà è riconosciuta e garantita dalla legge, che ne determina i modi d’acquisto, di godimento ed i limiti, allo scopo di assicurarne la funzione sociale e renderla accessibile a tutti”</a:t>
            </a:r>
            <a:endParaRPr lang="it-IT" sz="2000" dirty="0">
              <a:latin typeface="+mj-lt"/>
            </a:endParaRPr>
          </a:p>
        </p:txBody>
      </p:sp>
      <p:sp>
        <p:nvSpPr>
          <p:cNvPr id="8" name="Freccia a destra rientrata 7"/>
          <p:cNvSpPr/>
          <p:nvPr/>
        </p:nvSpPr>
        <p:spPr>
          <a:xfrm>
            <a:off x="1643042" y="1714488"/>
            <a:ext cx="428628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214282" y="3000372"/>
            <a:ext cx="1785950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COSTITUZIONE ITALIANA </a:t>
            </a:r>
          </a:p>
          <a:p>
            <a:pPr algn="ctr"/>
            <a:r>
              <a:rPr lang="it-IT" b="1" dirty="0" smtClean="0"/>
              <a:t>Art. 42</a:t>
            </a:r>
            <a:endParaRPr lang="it-IT" b="1" dirty="0"/>
          </a:p>
        </p:txBody>
      </p:sp>
      <p:sp>
        <p:nvSpPr>
          <p:cNvPr id="11" name="Freccia a destra rientrata 10"/>
          <p:cNvSpPr/>
          <p:nvPr/>
        </p:nvSpPr>
        <p:spPr>
          <a:xfrm>
            <a:off x="2143108" y="3357562"/>
            <a:ext cx="428628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857224" y="4490404"/>
            <a:ext cx="77867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>
                <a:latin typeface="+mj-lt"/>
              </a:rPr>
              <a:t>Un bene può rimanere sotto il dominio privato fino a che non occorre per il soddisfacimento di un interesse collettivo</a:t>
            </a:r>
            <a:endParaRPr lang="it-IT" sz="2400" dirty="0" smtClean="0">
              <a:latin typeface="+mj-lt"/>
            </a:endParaRPr>
          </a:p>
          <a:p>
            <a:pPr algn="ctr"/>
            <a:endParaRPr lang="it-IT" dirty="0" smtClean="0"/>
          </a:p>
          <a:p>
            <a:pPr algn="ctr"/>
            <a:endParaRPr lang="it-IT" dirty="0" smtClean="0"/>
          </a:p>
          <a:p>
            <a:pPr algn="ctr"/>
            <a:r>
              <a:rPr lang="it-IT" dirty="0" smtClean="0"/>
              <a:t> concetto di </a:t>
            </a:r>
            <a:r>
              <a:rPr lang="it-IT" b="1" i="1" dirty="0" smtClean="0"/>
              <a:t>espropriazione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b="1" i="1" dirty="0" smtClean="0"/>
              <a:t> </a:t>
            </a:r>
            <a:endParaRPr lang="it-IT" dirty="0"/>
          </a:p>
        </p:txBody>
      </p:sp>
      <p:sp>
        <p:nvSpPr>
          <p:cNvPr id="15" name="Freccia a destra con strisce 14"/>
          <p:cNvSpPr/>
          <p:nvPr/>
        </p:nvSpPr>
        <p:spPr>
          <a:xfrm rot="5400000">
            <a:off x="4464843" y="5429264"/>
            <a:ext cx="392909" cy="321471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animBg="1"/>
      <p:bldP spid="11" grpId="0" animBg="1"/>
      <p:bldP spid="13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85720" y="857232"/>
            <a:ext cx="8686800" cy="5786478"/>
          </a:xfrm>
        </p:spPr>
        <p:txBody>
          <a:bodyPr anchor="t">
            <a:noAutofit/>
          </a:bodyPr>
          <a:lstStyle/>
          <a:p>
            <a:pPr lvl="0"/>
            <a:r>
              <a:rPr lang="it-IT" sz="2800" b="1" dirty="0" smtClean="0">
                <a:solidFill>
                  <a:schemeClr val="tx1"/>
                </a:solidFill>
              </a:rPr>
              <a:t>La legislazione</a:t>
            </a:r>
            <a:r>
              <a:rPr lang="it-IT" sz="20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it-IT" sz="20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it-IT" sz="2000" dirty="0" smtClean="0">
                <a:solidFill>
                  <a:schemeClr val="tx1"/>
                </a:solidFill>
              </a:rPr>
              <a:t> </a:t>
            </a:r>
            <a:br>
              <a:rPr lang="it-IT" sz="2000" dirty="0" smtClean="0">
                <a:solidFill>
                  <a:schemeClr val="tx1"/>
                </a:solidFill>
              </a:rPr>
            </a:br>
            <a:r>
              <a:rPr lang="it-IT" sz="2100" b="1" dirty="0" smtClean="0">
                <a:solidFill>
                  <a:schemeClr val="tx1"/>
                </a:solidFill>
              </a:rPr>
              <a:t>Legge fondamentale</a:t>
            </a:r>
            <a:r>
              <a:rPr lang="it-IT" sz="2100" dirty="0" smtClean="0">
                <a:solidFill>
                  <a:schemeClr val="tx1"/>
                </a:solidFill>
              </a:rPr>
              <a:t> del 25/6/</a:t>
            </a:r>
            <a:r>
              <a:rPr lang="it-IT" sz="2100" b="1" dirty="0" smtClean="0">
                <a:solidFill>
                  <a:schemeClr val="tx1"/>
                </a:solidFill>
              </a:rPr>
              <a:t>1865</a:t>
            </a:r>
            <a:r>
              <a:rPr lang="it-IT" sz="2100" dirty="0" smtClean="0">
                <a:solidFill>
                  <a:schemeClr val="tx1"/>
                </a:solidFill>
              </a:rPr>
              <a:t>, n.2359, riguarda l’esproprio totale parziale e l’occupazione temporanea</a:t>
            </a:r>
            <a:br>
              <a:rPr lang="it-IT" sz="2100" dirty="0" smtClean="0">
                <a:solidFill>
                  <a:schemeClr val="tx1"/>
                </a:solidFill>
              </a:rPr>
            </a:br>
            <a:r>
              <a:rPr lang="it-IT" sz="2100" dirty="0" smtClean="0">
                <a:solidFill>
                  <a:schemeClr val="tx1"/>
                </a:solidFill>
              </a:rPr>
              <a:t> </a:t>
            </a:r>
            <a:br>
              <a:rPr lang="it-IT" sz="2100" dirty="0" smtClean="0">
                <a:solidFill>
                  <a:schemeClr val="tx1"/>
                </a:solidFill>
              </a:rPr>
            </a:br>
            <a:r>
              <a:rPr lang="it-IT" sz="2100" b="1" dirty="0" smtClean="0">
                <a:solidFill>
                  <a:schemeClr val="tx1"/>
                </a:solidFill>
              </a:rPr>
              <a:t>Legge di Napoli</a:t>
            </a:r>
            <a:r>
              <a:rPr lang="it-IT" sz="2100" dirty="0" smtClean="0">
                <a:solidFill>
                  <a:schemeClr val="tx1"/>
                </a:solidFill>
              </a:rPr>
              <a:t>  del 15/1/</a:t>
            </a:r>
            <a:r>
              <a:rPr lang="it-IT" sz="2100" b="1" dirty="0" smtClean="0">
                <a:solidFill>
                  <a:schemeClr val="tx1"/>
                </a:solidFill>
              </a:rPr>
              <a:t>1885</a:t>
            </a:r>
            <a:r>
              <a:rPr lang="it-IT" sz="2100" dirty="0" smtClean="0">
                <a:solidFill>
                  <a:schemeClr val="tx1"/>
                </a:solidFill>
              </a:rPr>
              <a:t>, n.2892 e altre leggi che si sono ad essa richiamate;</a:t>
            </a:r>
            <a:br>
              <a:rPr lang="it-IT" sz="2100" dirty="0" smtClean="0">
                <a:solidFill>
                  <a:schemeClr val="tx1"/>
                </a:solidFill>
              </a:rPr>
            </a:br>
            <a:r>
              <a:rPr lang="it-IT" sz="2100" dirty="0" smtClean="0">
                <a:solidFill>
                  <a:schemeClr val="tx1"/>
                </a:solidFill>
              </a:rPr>
              <a:t> </a:t>
            </a:r>
            <a:br>
              <a:rPr lang="it-IT" sz="2100" dirty="0" smtClean="0">
                <a:solidFill>
                  <a:schemeClr val="tx1"/>
                </a:solidFill>
              </a:rPr>
            </a:br>
            <a:r>
              <a:rPr lang="it-IT" sz="2100" b="1" dirty="0" smtClean="0">
                <a:solidFill>
                  <a:schemeClr val="tx1"/>
                </a:solidFill>
              </a:rPr>
              <a:t>Legge per la casa</a:t>
            </a:r>
            <a:r>
              <a:rPr lang="it-IT" sz="2100" dirty="0" smtClean="0">
                <a:solidFill>
                  <a:schemeClr val="tx1"/>
                </a:solidFill>
              </a:rPr>
              <a:t> del 22/10/</a:t>
            </a:r>
            <a:r>
              <a:rPr lang="it-IT" sz="2100" b="1" dirty="0" smtClean="0">
                <a:solidFill>
                  <a:schemeClr val="tx1"/>
                </a:solidFill>
              </a:rPr>
              <a:t>1971</a:t>
            </a:r>
            <a:r>
              <a:rPr lang="it-IT" sz="2100" dirty="0" smtClean="0">
                <a:solidFill>
                  <a:schemeClr val="tx1"/>
                </a:solidFill>
              </a:rPr>
              <a:t>, n.865 con le successive integrazioni e modifiche apportate con la legge “</a:t>
            </a:r>
            <a:r>
              <a:rPr lang="it-IT" sz="2100" dirty="0" err="1" smtClean="0">
                <a:solidFill>
                  <a:schemeClr val="tx1"/>
                </a:solidFill>
              </a:rPr>
              <a:t>Bucalossi</a:t>
            </a:r>
            <a:r>
              <a:rPr lang="it-IT" sz="2100" dirty="0" smtClean="0">
                <a:solidFill>
                  <a:schemeClr val="tx1"/>
                </a:solidFill>
              </a:rPr>
              <a:t>” del 28/01/1977 n°10</a:t>
            </a:r>
            <a:br>
              <a:rPr lang="it-IT" sz="2100" dirty="0" smtClean="0">
                <a:solidFill>
                  <a:schemeClr val="tx1"/>
                </a:solidFill>
              </a:rPr>
            </a:br>
            <a:r>
              <a:rPr lang="it-IT" sz="2100" dirty="0" smtClean="0">
                <a:solidFill>
                  <a:schemeClr val="tx1"/>
                </a:solidFill>
              </a:rPr>
              <a:t> </a:t>
            </a:r>
            <a:br>
              <a:rPr lang="it-IT" sz="2100" dirty="0" smtClean="0">
                <a:solidFill>
                  <a:schemeClr val="tx1"/>
                </a:solidFill>
              </a:rPr>
            </a:br>
            <a:r>
              <a:rPr lang="it-IT" sz="2100" b="1" dirty="0" smtClean="0">
                <a:solidFill>
                  <a:schemeClr val="tx1"/>
                </a:solidFill>
              </a:rPr>
              <a:t>Legge del 1992</a:t>
            </a:r>
            <a:r>
              <a:rPr lang="it-IT" sz="2100" dirty="0" smtClean="0">
                <a:solidFill>
                  <a:schemeClr val="tx1"/>
                </a:solidFill>
              </a:rPr>
              <a:t>  </a:t>
            </a:r>
            <a:r>
              <a:rPr lang="it-IT" sz="2100" b="1" dirty="0" smtClean="0">
                <a:solidFill>
                  <a:schemeClr val="tx1"/>
                </a:solidFill>
              </a:rPr>
              <a:t>n°359 </a:t>
            </a:r>
            <a:r>
              <a:rPr lang="it-IT" sz="2100" dirty="0" smtClean="0">
                <a:solidFill>
                  <a:schemeClr val="tx1"/>
                </a:solidFill>
              </a:rPr>
              <a:t>per l’espropriazione delle aree edificabili                     </a:t>
            </a:r>
            <a:br>
              <a:rPr lang="it-IT" sz="2100" dirty="0" smtClean="0">
                <a:solidFill>
                  <a:schemeClr val="tx1"/>
                </a:solidFill>
              </a:rPr>
            </a:br>
            <a:r>
              <a:rPr lang="it-IT" sz="2100" dirty="0" smtClean="0">
                <a:solidFill>
                  <a:schemeClr val="tx1"/>
                </a:solidFill>
              </a:rPr>
              <a:t> </a:t>
            </a:r>
            <a:br>
              <a:rPr lang="it-IT" sz="2100" dirty="0" smtClean="0">
                <a:solidFill>
                  <a:schemeClr val="tx1"/>
                </a:solidFill>
              </a:rPr>
            </a:br>
            <a:r>
              <a:rPr lang="it-IT" sz="2100" b="1" dirty="0" smtClean="0">
                <a:solidFill>
                  <a:schemeClr val="tx1"/>
                </a:solidFill>
              </a:rPr>
              <a:t>Testo unico </a:t>
            </a:r>
            <a:r>
              <a:rPr lang="it-IT" sz="2100" dirty="0" err="1" smtClean="0">
                <a:solidFill>
                  <a:schemeClr val="tx1"/>
                </a:solidFill>
              </a:rPr>
              <a:t>DL</a:t>
            </a:r>
            <a:r>
              <a:rPr lang="it-IT" sz="2100" dirty="0" smtClean="0">
                <a:solidFill>
                  <a:schemeClr val="tx1"/>
                </a:solidFill>
              </a:rPr>
              <a:t> </a:t>
            </a:r>
            <a:r>
              <a:rPr lang="it-IT" sz="2100" dirty="0" err="1" smtClean="0">
                <a:solidFill>
                  <a:schemeClr val="tx1"/>
                </a:solidFill>
              </a:rPr>
              <a:t>n°</a:t>
            </a:r>
            <a:r>
              <a:rPr lang="it-IT" sz="2100" dirty="0" smtClean="0">
                <a:solidFill>
                  <a:schemeClr val="tx1"/>
                </a:solidFill>
              </a:rPr>
              <a:t> 302/2002 delle disposizioni legislative in materia di esproprio. </a:t>
            </a:r>
            <a:endParaRPr lang="it-IT" sz="2100" dirty="0">
              <a:solidFill>
                <a:schemeClr val="tx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Diritto 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57158" y="285752"/>
            <a:ext cx="8229600" cy="1000108"/>
          </a:xfrm>
        </p:spPr>
        <p:txBody>
          <a:bodyPr anchor="t">
            <a:no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/>
            </a:r>
            <a:br>
              <a:rPr lang="it-IT" sz="2000" dirty="0" smtClean="0">
                <a:solidFill>
                  <a:schemeClr val="tx1"/>
                </a:solidFill>
              </a:rPr>
            </a:br>
            <a:r>
              <a:rPr lang="it-IT" sz="2000" dirty="0" smtClean="0">
                <a:solidFill>
                  <a:schemeClr val="tx1"/>
                </a:solidFill>
              </a:rPr>
              <a:t>  	</a:t>
            </a:r>
            <a:r>
              <a:rPr lang="it-IT" sz="2800" b="1" dirty="0" smtClean="0">
                <a:solidFill>
                  <a:schemeClr val="tx1"/>
                </a:solidFill>
              </a:rPr>
              <a:t>Procedura</a:t>
            </a:r>
            <a:r>
              <a:rPr lang="it-IT" sz="2000" dirty="0" smtClean="0">
                <a:solidFill>
                  <a:schemeClr val="tx1"/>
                </a:solidFill>
              </a:rPr>
              <a:t/>
            </a:r>
            <a:br>
              <a:rPr lang="it-IT" sz="2000" dirty="0" smtClean="0">
                <a:solidFill>
                  <a:schemeClr val="tx1"/>
                </a:solidFill>
              </a:rPr>
            </a:br>
            <a:endParaRPr lang="it-IT" sz="2000" dirty="0"/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>
          <a:xfrm>
            <a:off x="214282" y="1500174"/>
            <a:ext cx="8715404" cy="45720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it-IT" sz="2200" dirty="0" smtClean="0">
                <a:latin typeface="+mj-lt"/>
              </a:rPr>
              <a:t>La </a:t>
            </a:r>
            <a:r>
              <a:rPr lang="it-IT" sz="2200" b="1" dirty="0" smtClean="0">
                <a:latin typeface="+mj-lt"/>
              </a:rPr>
              <a:t>competenza</a:t>
            </a:r>
          </a:p>
          <a:p>
            <a:pPr marL="265113" indent="-265113"/>
            <a:r>
              <a:rPr lang="it-IT" sz="2200" dirty="0" smtClean="0">
                <a:latin typeface="+mj-lt"/>
              </a:rPr>
              <a:t>Il </a:t>
            </a:r>
            <a:r>
              <a:rPr lang="it-IT" sz="2200" b="1" dirty="0" smtClean="0">
                <a:latin typeface="+mj-lt"/>
              </a:rPr>
              <a:t>procedimento:</a:t>
            </a:r>
            <a:r>
              <a:rPr lang="it-IT" sz="2200" dirty="0" smtClean="0">
                <a:latin typeface="+mj-lt"/>
              </a:rPr>
              <a:t> presentazione </a:t>
            </a:r>
            <a:r>
              <a:rPr lang="it-IT" sz="2200" u="sng" dirty="0" smtClean="0">
                <a:latin typeface="+mj-lt"/>
              </a:rPr>
              <a:t>domanda </a:t>
            </a:r>
            <a:r>
              <a:rPr lang="it-IT" sz="2200" dirty="0" smtClean="0">
                <a:latin typeface="+mj-lt"/>
              </a:rPr>
              <a:t>da parte dell’espropriante, una 		</a:t>
            </a:r>
            <a:r>
              <a:rPr lang="it-IT" sz="2200" u="sng" dirty="0" smtClean="0">
                <a:latin typeface="+mj-lt"/>
              </a:rPr>
              <a:t>relazione sommaria </a:t>
            </a:r>
            <a:r>
              <a:rPr lang="it-IT" sz="2200" dirty="0" smtClean="0">
                <a:latin typeface="+mj-lt"/>
              </a:rPr>
              <a:t>(scopo, spesa, mezzi di esecuzione e 		termine dei lavori)  e da un </a:t>
            </a:r>
            <a:r>
              <a:rPr lang="it-IT" sz="2200" u="sng" dirty="0" smtClean="0">
                <a:latin typeface="+mj-lt"/>
              </a:rPr>
              <a:t>piano di massima </a:t>
            </a:r>
            <a:r>
              <a:rPr lang="it-IT" sz="2200" dirty="0" smtClean="0">
                <a:latin typeface="+mj-lt"/>
              </a:rPr>
              <a:t>(descrizione 		opera e terreni da occupare)</a:t>
            </a:r>
            <a:endParaRPr lang="it-IT" sz="2200" b="1" dirty="0" smtClean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2200" dirty="0" smtClean="0">
                <a:latin typeface="+mj-lt"/>
              </a:rPr>
              <a:t>La</a:t>
            </a:r>
            <a:r>
              <a:rPr lang="it-IT" sz="2200" b="1" dirty="0" smtClean="0">
                <a:latin typeface="+mj-lt"/>
              </a:rPr>
              <a:t> notifica </a:t>
            </a:r>
            <a:r>
              <a:rPr lang="it-IT" sz="2200" dirty="0" smtClean="0">
                <a:latin typeface="+mj-lt"/>
              </a:rPr>
              <a:t>del Sindaco agli espropriandi e pubblicazione per 15 giorni</a:t>
            </a:r>
          </a:p>
          <a:p>
            <a:pPr>
              <a:lnSpc>
                <a:spcPct val="150000"/>
              </a:lnSpc>
            </a:pPr>
            <a:r>
              <a:rPr lang="it-IT" sz="2200" dirty="0" smtClean="0">
                <a:latin typeface="+mj-lt"/>
              </a:rPr>
              <a:t>La </a:t>
            </a:r>
            <a:r>
              <a:rPr lang="it-IT" sz="2200" b="1" dirty="0" smtClean="0">
                <a:latin typeface="+mj-lt"/>
              </a:rPr>
              <a:t>dichiarazione di pubblica utilità dell’opera</a:t>
            </a:r>
          </a:p>
          <a:p>
            <a:pPr>
              <a:lnSpc>
                <a:spcPct val="150000"/>
              </a:lnSpc>
            </a:pPr>
            <a:r>
              <a:rPr lang="it-IT" sz="2200" dirty="0" smtClean="0">
                <a:latin typeface="+mj-lt"/>
              </a:rPr>
              <a:t>L’</a:t>
            </a:r>
            <a:r>
              <a:rPr lang="it-IT" sz="2200" b="1" dirty="0" smtClean="0">
                <a:latin typeface="+mj-lt"/>
              </a:rPr>
              <a:t>indennità</a:t>
            </a:r>
          </a:p>
          <a:p>
            <a:pPr>
              <a:lnSpc>
                <a:spcPct val="150000"/>
              </a:lnSpc>
            </a:pPr>
            <a:r>
              <a:rPr lang="it-IT" sz="2200" dirty="0" smtClean="0">
                <a:latin typeface="+mj-lt"/>
              </a:rPr>
              <a:t>Il </a:t>
            </a:r>
            <a:r>
              <a:rPr lang="it-IT" sz="2200" b="1" dirty="0" smtClean="0">
                <a:latin typeface="+mj-lt"/>
              </a:rPr>
              <a:t>decreto di espropriazione</a:t>
            </a:r>
            <a:r>
              <a:rPr lang="it-IT" sz="2200" dirty="0" smtClean="0">
                <a:latin typeface="+mj-lt"/>
              </a:rPr>
              <a:t> che autorizza l’occupazione dei fondi</a:t>
            </a:r>
            <a:endParaRPr lang="it-IT" sz="22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Diritto 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5868184"/>
          </a:xfrm>
        </p:spPr>
        <p:txBody>
          <a:bodyPr anchor="ctr">
            <a:normAutofit/>
          </a:bodyPr>
          <a:lstStyle/>
          <a:p>
            <a:pPr>
              <a:tabLst>
                <a:tab pos="8158163" algn="l"/>
              </a:tabLst>
            </a:pPr>
            <a:r>
              <a:rPr lang="it-IT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L’accessione invertita</a:t>
            </a:r>
            <a:r>
              <a:rPr lang="it-IT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400" dirty="0" smtClean="0">
                <a:solidFill>
                  <a:schemeClr val="tx1"/>
                </a:solidFill>
              </a:rPr>
              <a:t/>
            </a:r>
            <a:br>
              <a:rPr lang="it-IT" sz="2400" dirty="0" smtClean="0">
                <a:solidFill>
                  <a:schemeClr val="tx1"/>
                </a:solidFill>
              </a:rPr>
            </a:br>
            <a:r>
              <a:rPr lang="it-IT" sz="2400" dirty="0" smtClean="0">
                <a:solidFill>
                  <a:schemeClr val="tx1"/>
                </a:solidFill>
              </a:rPr>
              <a:t> se l’opera  pubblica edificata abusivamente su un fondo privato , l’ente pubblico acquista la proprietà del fondo. Il proprietario può richiedere il risarcimento del danno e l’indennizzo va aumentato del 10%</a:t>
            </a:r>
            <a:br>
              <a:rPr lang="it-IT" sz="2400" dirty="0" smtClean="0">
                <a:solidFill>
                  <a:schemeClr val="tx1"/>
                </a:solidFill>
              </a:rPr>
            </a:br>
            <a:r>
              <a:rPr lang="it-IT" sz="2400" b="1" dirty="0" smtClean="0">
                <a:solidFill>
                  <a:schemeClr val="tx1"/>
                </a:solidFill>
              </a:rPr>
              <a:t/>
            </a:r>
            <a:br>
              <a:rPr lang="it-IT" sz="2400" b="1" dirty="0" smtClean="0">
                <a:solidFill>
                  <a:schemeClr val="tx1"/>
                </a:solidFill>
              </a:rPr>
            </a:br>
            <a:r>
              <a:rPr lang="it-IT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L’occupazione temporanea di urgenza </a:t>
            </a:r>
            <a:r>
              <a:rPr lang="it-IT" sz="2400" b="1" dirty="0" smtClean="0">
                <a:solidFill>
                  <a:schemeClr val="tx1"/>
                </a:solidFill>
              </a:rPr>
              <a:t/>
            </a:r>
            <a:br>
              <a:rPr lang="it-IT" sz="2400" b="1" dirty="0" smtClean="0">
                <a:solidFill>
                  <a:schemeClr val="tx1"/>
                </a:solidFill>
              </a:rPr>
            </a:br>
            <a:r>
              <a:rPr lang="it-IT" sz="2400" b="1" dirty="0" smtClean="0">
                <a:solidFill>
                  <a:schemeClr val="tx1"/>
                </a:solidFill>
              </a:rPr>
              <a:t> </a:t>
            </a:r>
            <a:r>
              <a:rPr lang="it-IT" sz="2400" dirty="0" smtClean="0">
                <a:solidFill>
                  <a:schemeClr val="tx1"/>
                </a:solidFill>
              </a:rPr>
              <a:t>in caso di necessità la pubblica amministrazione può decretare l’occupazione dell’area, precisando la motivazione,  i termini  e l’indennizzo al proprietario</a:t>
            </a:r>
            <a:br>
              <a:rPr lang="it-IT" sz="2400" dirty="0" smtClean="0">
                <a:solidFill>
                  <a:schemeClr val="tx1"/>
                </a:solidFill>
              </a:rPr>
            </a:br>
            <a:r>
              <a:rPr lang="it-IT" sz="2400" b="1" dirty="0" smtClean="0">
                <a:solidFill>
                  <a:schemeClr val="tx1"/>
                </a:solidFill>
              </a:rPr>
              <a:t/>
            </a:r>
            <a:br>
              <a:rPr lang="it-IT" sz="2400" b="1" dirty="0" smtClean="0">
                <a:solidFill>
                  <a:schemeClr val="tx1"/>
                </a:solidFill>
              </a:rPr>
            </a:br>
            <a:r>
              <a:rPr lang="it-IT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Requisizione d’urgenza</a:t>
            </a:r>
            <a:r>
              <a:rPr lang="it-IT" sz="2400" b="1" dirty="0" smtClean="0">
                <a:solidFill>
                  <a:schemeClr val="tx1"/>
                </a:solidFill>
              </a:rPr>
              <a:t/>
            </a:r>
            <a:br>
              <a:rPr lang="it-IT" sz="2400" b="1" dirty="0" smtClean="0">
                <a:solidFill>
                  <a:schemeClr val="tx1"/>
                </a:solidFill>
              </a:rPr>
            </a:br>
            <a:r>
              <a:rPr lang="it-IT" sz="2400" dirty="0" smtClean="0">
                <a:solidFill>
                  <a:schemeClr val="tx1"/>
                </a:solidFill>
              </a:rPr>
              <a:t> in caso di grave necessità, la pubblica amministrazione può requisire il bene, con giusto indennizzo 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Diritto 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Diritto </a:t>
            </a:r>
            <a:endParaRPr lang="it-IT" sz="2000" b="1" dirty="0">
              <a:latin typeface="+mj-lt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14348" y="1643050"/>
            <a:ext cx="785818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000" b="1" dirty="0" smtClean="0"/>
              <a:t>Testo unico (</a:t>
            </a:r>
            <a:r>
              <a:rPr lang="it-IT" sz="2000" b="1" dirty="0" err="1" smtClean="0"/>
              <a:t>DL</a:t>
            </a:r>
            <a:r>
              <a:rPr lang="it-IT" sz="2000" b="1" dirty="0" smtClean="0"/>
              <a:t> 27/12/2002 n°302)</a:t>
            </a:r>
            <a:r>
              <a:rPr lang="it-IT" sz="2000" dirty="0" smtClean="0"/>
              <a:t/>
            </a:r>
            <a:br>
              <a:rPr lang="it-IT" sz="2000" dirty="0" smtClean="0"/>
            </a:br>
            <a:r>
              <a:rPr lang="it-IT" sz="2000" dirty="0" smtClean="0"/>
              <a:t>Le principali innovazioni della nuova procedura:</a:t>
            </a:r>
          </a:p>
          <a:p>
            <a:r>
              <a:rPr lang="it-IT" sz="2000" dirty="0" smtClean="0"/>
              <a:t>- la </a:t>
            </a:r>
            <a:r>
              <a:rPr lang="it-IT" sz="2000" b="1" dirty="0" smtClean="0"/>
              <a:t>competenza</a:t>
            </a:r>
            <a:r>
              <a:rPr lang="it-IT" sz="2000" dirty="0" smtClean="0"/>
              <a:t> è affidata all’ente pubblico che realizza l’opera;</a:t>
            </a:r>
          </a:p>
          <a:p>
            <a:r>
              <a:rPr lang="it-IT" sz="2000" dirty="0" smtClean="0"/>
              <a:t/>
            </a:r>
            <a:br>
              <a:rPr lang="it-IT" sz="2000" dirty="0" smtClean="0"/>
            </a:br>
            <a:r>
              <a:rPr lang="it-IT" sz="2000" dirty="0" smtClean="0"/>
              <a:t>- il </a:t>
            </a:r>
            <a:r>
              <a:rPr lang="it-IT" sz="2000" b="1" dirty="0" smtClean="0"/>
              <a:t>decreto di esproprio </a:t>
            </a:r>
            <a:r>
              <a:rPr lang="it-IT" sz="2000" dirty="0" smtClean="0"/>
              <a:t>può essere emanato quando: </a:t>
            </a:r>
            <a:br>
              <a:rPr lang="it-IT" sz="2000" dirty="0" smtClean="0"/>
            </a:br>
            <a:r>
              <a:rPr lang="it-IT" sz="2000" dirty="0" smtClean="0"/>
              <a:t>                 - l’opera da realizzare è stata inserita nel piano regolatore;</a:t>
            </a:r>
          </a:p>
          <a:p>
            <a:r>
              <a:rPr lang="it-IT" sz="2000" dirty="0" smtClean="0"/>
              <a:t>	 - è stata emessa una dichiarazione di pubblica utilità; </a:t>
            </a:r>
            <a:br>
              <a:rPr lang="it-IT" sz="2000" dirty="0" smtClean="0"/>
            </a:br>
            <a:r>
              <a:rPr lang="it-IT" sz="2000" dirty="0" smtClean="0"/>
              <a:t>                 - è stata definita indennità di esproprio;</a:t>
            </a:r>
            <a:br>
              <a:rPr lang="it-IT" sz="2000" dirty="0" smtClean="0"/>
            </a:br>
            <a:r>
              <a:rPr lang="it-IT" sz="2000" dirty="0" smtClean="0"/>
              <a:t>                 - non esiste più l’occupazione d’urgenza perché prima si 	  	   espropria e poi si realizza l’opera; </a:t>
            </a:r>
          </a:p>
          <a:p>
            <a:r>
              <a:rPr lang="it-IT" sz="2000" dirty="0" smtClean="0"/>
              <a:t/>
            </a:r>
            <a:br>
              <a:rPr lang="it-IT" sz="2000" dirty="0" smtClean="0"/>
            </a:br>
            <a:r>
              <a:rPr lang="it-IT" sz="2000" dirty="0" smtClean="0"/>
              <a:t>- </a:t>
            </a:r>
            <a:r>
              <a:rPr lang="it-IT" sz="2000" b="1" dirty="0" smtClean="0"/>
              <a:t>l’accessione invertita </a:t>
            </a:r>
            <a:r>
              <a:rPr lang="it-IT" sz="2000" dirty="0" smtClean="0"/>
              <a:t>viene eliminata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 bwMode="auto">
          <a:xfrm>
            <a:off x="2590800" y="-142892"/>
            <a:ext cx="655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sz="2400" b="1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sz="2400" b="1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I Ponti</a:t>
            </a:r>
            <a:endParaRPr kumimoji="0" lang="it-IT" sz="36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hiller" pitchFamily="82" charset="0"/>
              <a:ea typeface="+mj-ea"/>
              <a:cs typeface="+mj-cs"/>
            </a:endParaRPr>
          </a:p>
        </p:txBody>
      </p:sp>
      <p:pic>
        <p:nvPicPr>
          <p:cNvPr id="5" name="Segnaposto contenuto 3" descr="Pont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0562" y="1801406"/>
            <a:ext cx="4643470" cy="3270668"/>
          </a:xfrm>
        </p:spPr>
      </p:pic>
      <p:sp>
        <p:nvSpPr>
          <p:cNvPr id="6" name="Titolo 1"/>
          <p:cNvSpPr txBox="1">
            <a:spLocks/>
          </p:cNvSpPr>
          <p:nvPr/>
        </p:nvSpPr>
        <p:spPr bwMode="auto">
          <a:xfrm>
            <a:off x="6929454" y="3571876"/>
            <a:ext cx="85725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pile</a:t>
            </a:r>
            <a:endParaRPr kumimoji="0" lang="it-IT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5929322" y="2357430"/>
            <a:ext cx="10001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impalcato</a:t>
            </a:r>
            <a:endParaRPr kumimoji="0" lang="it-IT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7929586" y="2500306"/>
            <a:ext cx="857256" cy="50006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spalla</a:t>
            </a:r>
            <a:endParaRPr kumimoji="0" lang="it-IT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229600" cy="5500726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it-IT" sz="1600" dirty="0" smtClean="0">
                <a:solidFill>
                  <a:schemeClr val="tx1"/>
                </a:solidFill>
              </a:rPr>
              <a:t>Il </a:t>
            </a:r>
            <a:r>
              <a:rPr lang="it-IT" sz="1600" b="1" dirty="0" smtClean="0">
                <a:solidFill>
                  <a:schemeClr val="tx1"/>
                </a:solidFill>
              </a:rPr>
              <a:t>ponte</a:t>
            </a:r>
            <a:r>
              <a:rPr lang="it-IT" sz="1600" dirty="0" smtClean="0">
                <a:solidFill>
                  <a:schemeClr val="tx1"/>
                </a:solidFill>
              </a:rPr>
              <a:t> è l’opera che permette di realizzare la continuità di un percorso carrabile o pedonale che si interrompe per la presenza di una discontinuità morfologica esistente sul terreno attraversato. </a:t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> </a:t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> Composizione ponte:</a:t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>- </a:t>
            </a:r>
            <a:r>
              <a:rPr lang="it-IT" sz="1600" b="1" dirty="0" smtClean="0">
                <a:solidFill>
                  <a:schemeClr val="tx1"/>
                </a:solidFill>
              </a:rPr>
              <a:t>impalcato</a:t>
            </a:r>
            <a:r>
              <a:rPr lang="it-IT" sz="1600" dirty="0" smtClean="0">
                <a:solidFill>
                  <a:schemeClr val="tx1"/>
                </a:solidFill>
              </a:rPr>
              <a:t/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>- </a:t>
            </a:r>
            <a:r>
              <a:rPr lang="it-IT" sz="1600" b="1" dirty="0" smtClean="0">
                <a:solidFill>
                  <a:schemeClr val="tx1"/>
                </a:solidFill>
              </a:rPr>
              <a:t>spalle</a:t>
            </a:r>
            <a:r>
              <a:rPr lang="it-IT" sz="1600" dirty="0" smtClean="0">
                <a:solidFill>
                  <a:schemeClr val="tx1"/>
                </a:solidFill>
              </a:rPr>
              <a:t/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>- </a:t>
            </a:r>
            <a:r>
              <a:rPr lang="it-IT" sz="1600" b="1" dirty="0" smtClean="0">
                <a:solidFill>
                  <a:schemeClr val="tx1"/>
                </a:solidFill>
              </a:rPr>
              <a:t>pile</a:t>
            </a:r>
            <a:r>
              <a:rPr lang="it-IT" sz="1600" dirty="0" smtClean="0">
                <a:solidFill>
                  <a:schemeClr val="tx1"/>
                </a:solidFill>
              </a:rPr>
              <a:t/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>- </a:t>
            </a:r>
            <a:r>
              <a:rPr lang="it-IT" sz="1600" b="1" dirty="0" smtClean="0">
                <a:solidFill>
                  <a:schemeClr val="tx1"/>
                </a:solidFill>
              </a:rPr>
              <a:t>luce</a:t>
            </a:r>
            <a:r>
              <a:rPr lang="it-IT" sz="1600" dirty="0" smtClean="0">
                <a:solidFill>
                  <a:schemeClr val="tx1"/>
                </a:solidFill>
              </a:rPr>
              <a:t>: è l’ampiezza dell’opera in senso  longitudinale</a:t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/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/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>L’</a:t>
            </a:r>
            <a:r>
              <a:rPr lang="it-IT" sz="1600" u="sng" dirty="0" smtClean="0">
                <a:solidFill>
                  <a:schemeClr val="tx1"/>
                </a:solidFill>
              </a:rPr>
              <a:t>impalcato </a:t>
            </a:r>
            <a:r>
              <a:rPr lang="it-IT" sz="1600" dirty="0" smtClean="0">
                <a:solidFill>
                  <a:schemeClr val="tx1"/>
                </a:solidFill>
              </a:rPr>
              <a:t>può assumere tre tipi di tipologie:</a:t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>impalcato a </a:t>
            </a:r>
            <a:r>
              <a:rPr lang="it-IT" sz="1600" b="1" dirty="0" err="1" smtClean="0">
                <a:solidFill>
                  <a:schemeClr val="tx1"/>
                </a:solidFill>
              </a:rPr>
              <a:t>solettone</a:t>
            </a:r>
            <a:r>
              <a:rPr lang="it-IT" sz="1600" b="1" dirty="0" smtClean="0">
                <a:solidFill>
                  <a:schemeClr val="tx1"/>
                </a:solidFill>
              </a:rPr>
              <a:t>   </a:t>
            </a:r>
            <a:r>
              <a:rPr lang="it-IT" sz="1600" dirty="0" smtClean="0">
                <a:solidFill>
                  <a:schemeClr val="tx1"/>
                </a:solidFill>
              </a:rPr>
              <a:t/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>impalcato a </a:t>
            </a:r>
            <a:r>
              <a:rPr lang="it-IT" sz="1600" b="1" dirty="0" smtClean="0">
                <a:solidFill>
                  <a:schemeClr val="tx1"/>
                </a:solidFill>
              </a:rPr>
              <a:t>volta</a:t>
            </a:r>
            <a:r>
              <a:rPr lang="it-IT" sz="1600" dirty="0" smtClean="0">
                <a:solidFill>
                  <a:schemeClr val="tx1"/>
                </a:solidFill>
              </a:rPr>
              <a:t/>
            </a:r>
            <a:br>
              <a:rPr lang="it-IT" sz="1600" dirty="0" smtClean="0">
                <a:solidFill>
                  <a:schemeClr val="tx1"/>
                </a:solidFill>
              </a:rPr>
            </a:br>
            <a:r>
              <a:rPr lang="it-IT" sz="1600" dirty="0" smtClean="0">
                <a:solidFill>
                  <a:schemeClr val="tx1"/>
                </a:solidFill>
              </a:rPr>
              <a:t>impalcato a </a:t>
            </a:r>
            <a:r>
              <a:rPr lang="it-IT" sz="1600" b="1" dirty="0" smtClean="0">
                <a:solidFill>
                  <a:schemeClr val="tx1"/>
                </a:solidFill>
              </a:rPr>
              <a:t>travata</a:t>
            </a:r>
            <a:br>
              <a:rPr lang="it-IT" sz="1600" b="1" dirty="0" smtClean="0">
                <a:solidFill>
                  <a:schemeClr val="tx1"/>
                </a:solidFill>
              </a:rPr>
            </a:br>
            <a:r>
              <a:rPr lang="it-IT" sz="1600" b="1" dirty="0" smtClean="0">
                <a:solidFill>
                  <a:schemeClr val="tx1"/>
                </a:solidFill>
              </a:rPr>
              <a:t/>
            </a:r>
            <a:br>
              <a:rPr lang="it-IT" sz="1600" b="1" dirty="0" smtClean="0">
                <a:solidFill>
                  <a:schemeClr val="tx1"/>
                </a:solidFill>
              </a:rPr>
            </a:br>
            <a:r>
              <a:rPr lang="it-IT" sz="1600" b="1" dirty="0" smtClean="0">
                <a:solidFill>
                  <a:schemeClr val="tx1"/>
                </a:solidFill>
              </a:rPr>
              <a:t/>
            </a:r>
            <a:br>
              <a:rPr lang="it-IT" sz="1600" b="1" dirty="0" smtClean="0">
                <a:solidFill>
                  <a:schemeClr val="tx1"/>
                </a:solidFill>
              </a:rPr>
            </a:br>
            <a:r>
              <a:rPr lang="it-IT" sz="1600" b="1" dirty="0" smtClean="0">
                <a:solidFill>
                  <a:schemeClr val="tx1"/>
                </a:solidFill>
              </a:rPr>
              <a:t>Classificazione ponti:</a:t>
            </a:r>
            <a:br>
              <a:rPr lang="it-IT" sz="1600" b="1" dirty="0" smtClean="0">
                <a:solidFill>
                  <a:schemeClr val="tx1"/>
                </a:solidFill>
              </a:rPr>
            </a:br>
            <a:r>
              <a:rPr lang="it-IT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 categoria: </a:t>
            </a:r>
            <a:r>
              <a:rPr lang="it-IT" sz="16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ponti progettati per il transito di tutti i tipi di carico mobile con il loro intero valore;</a:t>
            </a:r>
            <a:r>
              <a:rPr lang="it-IT" sz="1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1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it-IT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II categoria: </a:t>
            </a:r>
            <a:r>
              <a:rPr lang="it-IT" sz="16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ponti progettati per il transito dei medesimi carichi mobili ma con intensità ridotte;</a:t>
            </a:r>
            <a:r>
              <a:rPr lang="it-IT" sz="1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1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it-IT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III categoria: </a:t>
            </a:r>
            <a:r>
              <a:rPr lang="it-IT" sz="16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passerelle per il transito pedonale</a:t>
            </a:r>
            <a:endParaRPr lang="it-IT" sz="1600" dirty="0">
              <a:solidFill>
                <a:schemeClr val="tx1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Costruzioni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857224" y="428604"/>
            <a:ext cx="8429684" cy="281615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b="1" dirty="0" smtClean="0">
                <a:latin typeface="+mj-lt"/>
              </a:rPr>
              <a:t>Ipotesi di carico e di calcolo</a:t>
            </a:r>
          </a:p>
          <a:p>
            <a:pPr>
              <a:lnSpc>
                <a:spcPct val="150000"/>
              </a:lnSpc>
            </a:pPr>
            <a:r>
              <a:rPr lang="it-IT" sz="1200" dirty="0" smtClean="0">
                <a:latin typeface="+mj-lt"/>
              </a:rPr>
              <a:t>Le </a:t>
            </a:r>
            <a:r>
              <a:rPr lang="it-IT" sz="1200" b="1" dirty="0" smtClean="0">
                <a:latin typeface="+mj-lt"/>
              </a:rPr>
              <a:t>azioni</a:t>
            </a:r>
            <a:r>
              <a:rPr lang="it-IT" sz="1200" dirty="0" smtClean="0">
                <a:latin typeface="+mj-lt"/>
              </a:rPr>
              <a:t> che</a:t>
            </a:r>
            <a:r>
              <a:rPr lang="it-IT" sz="1200" b="1" dirty="0" smtClean="0">
                <a:latin typeface="+mj-lt"/>
              </a:rPr>
              <a:t> </a:t>
            </a:r>
            <a:r>
              <a:rPr lang="it-IT" sz="1200" dirty="0" smtClean="0">
                <a:latin typeface="+mj-lt"/>
              </a:rPr>
              <a:t>vengono considerate sono:</a:t>
            </a:r>
          </a:p>
          <a:p>
            <a:r>
              <a:rPr lang="it-IT" sz="1200" b="1" dirty="0" smtClean="0">
                <a:latin typeface="+mj-lt"/>
              </a:rPr>
              <a:t>g</a:t>
            </a:r>
            <a:r>
              <a:rPr lang="it-IT" sz="1200" b="1" baseline="-25000" dirty="0" smtClean="0">
                <a:latin typeface="+mj-lt"/>
              </a:rPr>
              <a:t>1</a:t>
            </a:r>
            <a:r>
              <a:rPr lang="it-IT" sz="1200" b="1" dirty="0" smtClean="0">
                <a:latin typeface="+mj-lt"/>
              </a:rPr>
              <a:t> = </a:t>
            </a:r>
            <a:r>
              <a:rPr lang="it-IT" sz="1200" dirty="0" smtClean="0">
                <a:latin typeface="+mj-lt"/>
              </a:rPr>
              <a:t>peso proprio della struttura</a:t>
            </a:r>
          </a:p>
          <a:p>
            <a:r>
              <a:rPr lang="it-IT" sz="1200" b="1" dirty="0" smtClean="0">
                <a:latin typeface="+mj-lt"/>
              </a:rPr>
              <a:t>g</a:t>
            </a:r>
            <a:r>
              <a:rPr lang="it-IT" sz="1200" b="1" baseline="-25000" dirty="0" smtClean="0">
                <a:latin typeface="+mj-lt"/>
              </a:rPr>
              <a:t>2 </a:t>
            </a:r>
            <a:r>
              <a:rPr lang="it-IT" sz="1200" b="1" dirty="0" smtClean="0">
                <a:latin typeface="+mj-lt"/>
              </a:rPr>
              <a:t>=</a:t>
            </a:r>
            <a:r>
              <a:rPr lang="it-IT" sz="1200" dirty="0" smtClean="0">
                <a:latin typeface="+mj-lt"/>
              </a:rPr>
              <a:t> carichi permanenti portati</a:t>
            </a:r>
          </a:p>
          <a:p>
            <a:r>
              <a:rPr lang="it-IT" sz="1200" b="1" dirty="0" smtClean="0">
                <a:latin typeface="+mj-lt"/>
              </a:rPr>
              <a:t>g</a:t>
            </a:r>
            <a:r>
              <a:rPr lang="it-IT" sz="1200" b="1" baseline="-25000" dirty="0" smtClean="0">
                <a:latin typeface="+mj-lt"/>
              </a:rPr>
              <a:t>3</a:t>
            </a:r>
            <a:r>
              <a:rPr lang="it-IT" sz="1200" b="1" dirty="0" smtClean="0">
                <a:latin typeface="+mj-lt"/>
              </a:rPr>
              <a:t> =</a:t>
            </a:r>
            <a:r>
              <a:rPr lang="it-IT" sz="1200" dirty="0" smtClean="0">
                <a:latin typeface="+mj-lt"/>
              </a:rPr>
              <a:t> altri carichi permanenti</a:t>
            </a:r>
          </a:p>
          <a:p>
            <a:endParaRPr lang="it-IT" sz="1200" dirty="0" smtClean="0">
              <a:latin typeface="+mj-lt"/>
            </a:endParaRPr>
          </a:p>
          <a:p>
            <a:r>
              <a:rPr lang="it-IT" sz="1200" b="1" dirty="0" smtClean="0">
                <a:latin typeface="+mj-lt"/>
                <a:ea typeface="Calibri"/>
                <a:cs typeface="Times New Roman"/>
              </a:rPr>
              <a:t>e </a:t>
            </a:r>
            <a:r>
              <a:rPr lang="it-IT" sz="1200" b="1" baseline="-25000" dirty="0" smtClean="0">
                <a:latin typeface="+mj-lt"/>
              </a:rPr>
              <a:t>1</a:t>
            </a:r>
            <a:r>
              <a:rPr lang="it-IT" sz="1200" b="1" dirty="0" smtClean="0">
                <a:latin typeface="+mj-lt"/>
              </a:rPr>
              <a:t> = </a:t>
            </a:r>
            <a:r>
              <a:rPr lang="it-IT" sz="1200" dirty="0" smtClean="0">
                <a:latin typeface="+mj-lt"/>
              </a:rPr>
              <a:t>distorsioni e presollecitazioni di progetto</a:t>
            </a:r>
          </a:p>
          <a:p>
            <a:r>
              <a:rPr lang="it-IT" sz="1200" b="1" dirty="0" smtClean="0">
                <a:latin typeface="+mj-lt"/>
                <a:ea typeface="Calibri"/>
                <a:cs typeface="Times New Roman"/>
              </a:rPr>
              <a:t>e </a:t>
            </a:r>
            <a:r>
              <a:rPr lang="it-IT" sz="1200" b="1" baseline="-25000" dirty="0" smtClean="0">
                <a:latin typeface="+mj-lt"/>
              </a:rPr>
              <a:t>2</a:t>
            </a:r>
            <a:r>
              <a:rPr lang="it-IT" sz="1200" b="1" dirty="0" smtClean="0">
                <a:latin typeface="+mj-lt"/>
              </a:rPr>
              <a:t> =</a:t>
            </a:r>
            <a:r>
              <a:rPr lang="it-IT" sz="1200" dirty="0" smtClean="0">
                <a:latin typeface="+mj-lt"/>
              </a:rPr>
              <a:t> ritiro del calcestruzzo</a:t>
            </a:r>
          </a:p>
          <a:p>
            <a:r>
              <a:rPr lang="it-IT" sz="1200" b="1" dirty="0" smtClean="0">
                <a:latin typeface="+mj-lt"/>
                <a:ea typeface="Calibri"/>
                <a:cs typeface="Times New Roman"/>
              </a:rPr>
              <a:t>e</a:t>
            </a:r>
            <a:r>
              <a:rPr lang="it-IT" sz="1200" b="1" baseline="-25000" dirty="0" smtClean="0">
                <a:latin typeface="+mj-lt"/>
              </a:rPr>
              <a:t> 3</a:t>
            </a:r>
            <a:r>
              <a:rPr lang="it-IT" sz="1200" b="1" dirty="0" smtClean="0">
                <a:latin typeface="+mj-lt"/>
              </a:rPr>
              <a:t> = </a:t>
            </a:r>
            <a:r>
              <a:rPr lang="it-IT" sz="1200" dirty="0" smtClean="0">
                <a:latin typeface="+mj-lt"/>
              </a:rPr>
              <a:t>variazioni termiche</a:t>
            </a:r>
          </a:p>
          <a:p>
            <a:r>
              <a:rPr lang="it-IT" sz="1200" b="1" dirty="0" smtClean="0">
                <a:latin typeface="+mj-lt"/>
                <a:ea typeface="Calibri"/>
                <a:cs typeface="Times New Roman"/>
              </a:rPr>
              <a:t>e</a:t>
            </a:r>
            <a:r>
              <a:rPr lang="it-IT" sz="1200" b="1" baseline="-25000" dirty="0" smtClean="0">
                <a:latin typeface="+mj-lt"/>
              </a:rPr>
              <a:t> 4</a:t>
            </a:r>
            <a:r>
              <a:rPr lang="it-IT" sz="1200" b="1" dirty="0" smtClean="0">
                <a:latin typeface="+mj-lt"/>
              </a:rPr>
              <a:t> = </a:t>
            </a:r>
            <a:r>
              <a:rPr lang="it-IT" sz="1200" dirty="0" smtClean="0">
                <a:latin typeface="+mj-lt"/>
              </a:rPr>
              <a:t>scorrimenti viscosi</a:t>
            </a:r>
          </a:p>
          <a:p>
            <a:r>
              <a:rPr lang="it-IT" sz="1200" b="1" dirty="0" smtClean="0">
                <a:latin typeface="+mj-lt"/>
                <a:ea typeface="Calibri"/>
                <a:cs typeface="Times New Roman"/>
              </a:rPr>
              <a:t>e</a:t>
            </a:r>
            <a:r>
              <a:rPr lang="it-IT" sz="1200" b="1" baseline="-25000" dirty="0" smtClean="0">
                <a:latin typeface="+mj-lt"/>
              </a:rPr>
              <a:t> 5</a:t>
            </a:r>
            <a:r>
              <a:rPr lang="it-IT" sz="1200" b="1" dirty="0" smtClean="0">
                <a:latin typeface="+mj-lt"/>
              </a:rPr>
              <a:t> = </a:t>
            </a:r>
            <a:r>
              <a:rPr lang="it-IT" sz="1200" dirty="0" smtClean="0">
                <a:latin typeface="+mj-lt"/>
              </a:rPr>
              <a:t>cedimenti vincolari</a:t>
            </a:r>
          </a:p>
          <a:p>
            <a:endParaRPr lang="it-IT" sz="1200" b="1" dirty="0" smtClean="0">
              <a:latin typeface="+mj-lt"/>
            </a:endParaRPr>
          </a:p>
          <a:p>
            <a:endParaRPr lang="it-IT" sz="1200" b="1" dirty="0" smtClean="0">
              <a:latin typeface="+mj-lt"/>
            </a:endParaRPr>
          </a:p>
          <a:p>
            <a:endParaRPr lang="it-IT" sz="1200" b="1" dirty="0" smtClean="0">
              <a:latin typeface="+mj-lt"/>
            </a:endParaRPr>
          </a:p>
          <a:p>
            <a:endParaRPr lang="it-IT" sz="1200" b="1" dirty="0" smtClean="0">
              <a:latin typeface="+mj-lt"/>
            </a:endParaRPr>
          </a:p>
          <a:p>
            <a:endParaRPr lang="it-IT" sz="1200" b="1" dirty="0" smtClean="0">
              <a:latin typeface="+mj-lt"/>
            </a:endParaRPr>
          </a:p>
          <a:p>
            <a:r>
              <a:rPr lang="it-IT" sz="1200" b="1" dirty="0" smtClean="0">
                <a:latin typeface="+mj-lt"/>
              </a:rPr>
              <a:t>q</a:t>
            </a:r>
            <a:r>
              <a:rPr lang="it-IT" sz="1200" b="1" baseline="-25000" dirty="0" smtClean="0">
                <a:latin typeface="+mj-lt"/>
              </a:rPr>
              <a:t>1</a:t>
            </a:r>
            <a:r>
              <a:rPr lang="it-IT" sz="1200" b="1" dirty="0" smtClean="0">
                <a:latin typeface="+mj-lt"/>
              </a:rPr>
              <a:t> =</a:t>
            </a:r>
            <a:r>
              <a:rPr lang="it-IT" sz="1200" dirty="0" smtClean="0">
                <a:latin typeface="+mj-lt"/>
              </a:rPr>
              <a:t> carichi mobili</a:t>
            </a:r>
          </a:p>
          <a:p>
            <a:r>
              <a:rPr lang="it-IT" sz="1200" b="1" dirty="0" smtClean="0">
                <a:latin typeface="+mj-lt"/>
              </a:rPr>
              <a:t>q</a:t>
            </a:r>
            <a:r>
              <a:rPr lang="it-IT" sz="1200" b="1" baseline="-25000" dirty="0" smtClean="0">
                <a:latin typeface="+mj-lt"/>
              </a:rPr>
              <a:t>2</a:t>
            </a:r>
            <a:r>
              <a:rPr lang="it-IT" sz="1200" b="1" dirty="0" smtClean="0">
                <a:latin typeface="+mj-lt"/>
              </a:rPr>
              <a:t> = </a:t>
            </a:r>
            <a:r>
              <a:rPr lang="it-IT" sz="1200" dirty="0" smtClean="0">
                <a:latin typeface="+mj-lt"/>
              </a:rPr>
              <a:t>incremento dinamico dei carichi mobili</a:t>
            </a:r>
          </a:p>
          <a:p>
            <a:r>
              <a:rPr lang="it-IT" sz="1200" b="1" dirty="0" smtClean="0">
                <a:latin typeface="+mj-lt"/>
              </a:rPr>
              <a:t>q</a:t>
            </a:r>
            <a:r>
              <a:rPr lang="it-IT" sz="1200" b="1" baseline="-25000" dirty="0" smtClean="0">
                <a:latin typeface="+mj-lt"/>
              </a:rPr>
              <a:t>3 </a:t>
            </a:r>
            <a:r>
              <a:rPr lang="it-IT" sz="1200" b="1" dirty="0" smtClean="0">
                <a:latin typeface="+mj-lt"/>
              </a:rPr>
              <a:t>=</a:t>
            </a:r>
            <a:r>
              <a:rPr lang="it-IT" sz="1200" dirty="0" smtClean="0">
                <a:latin typeface="+mj-lt"/>
              </a:rPr>
              <a:t> azioni longitudinali di frenamento</a:t>
            </a:r>
          </a:p>
          <a:p>
            <a:r>
              <a:rPr lang="it-IT" sz="1200" b="1" dirty="0" smtClean="0">
                <a:latin typeface="+mj-lt"/>
              </a:rPr>
              <a:t>q</a:t>
            </a:r>
            <a:r>
              <a:rPr lang="it-IT" sz="1200" b="1" baseline="-25000" dirty="0" smtClean="0">
                <a:latin typeface="+mj-lt"/>
              </a:rPr>
              <a:t>4 </a:t>
            </a:r>
            <a:r>
              <a:rPr lang="it-IT" sz="1200" dirty="0" smtClean="0">
                <a:latin typeface="+mj-lt"/>
              </a:rPr>
              <a:t>= azione centrifuga</a:t>
            </a:r>
          </a:p>
          <a:p>
            <a:r>
              <a:rPr lang="it-IT" sz="1200" b="1" dirty="0" smtClean="0">
                <a:latin typeface="+mj-lt"/>
              </a:rPr>
              <a:t>q</a:t>
            </a:r>
            <a:r>
              <a:rPr lang="it-IT" sz="1200" b="1" baseline="-25000" dirty="0" smtClean="0">
                <a:latin typeface="+mj-lt"/>
              </a:rPr>
              <a:t>5</a:t>
            </a:r>
            <a:r>
              <a:rPr lang="it-IT" sz="1200" b="1" dirty="0" smtClean="0">
                <a:latin typeface="+mj-lt"/>
              </a:rPr>
              <a:t> = </a:t>
            </a:r>
            <a:r>
              <a:rPr lang="it-IT" sz="1200" dirty="0" smtClean="0">
                <a:latin typeface="+mj-lt"/>
              </a:rPr>
              <a:t>azioni del vento</a:t>
            </a:r>
          </a:p>
          <a:p>
            <a:r>
              <a:rPr lang="it-IT" sz="1200" b="1" dirty="0" smtClean="0">
                <a:latin typeface="+mj-lt"/>
              </a:rPr>
              <a:t>q</a:t>
            </a:r>
            <a:r>
              <a:rPr lang="it-IT" sz="1200" b="1" baseline="-25000" dirty="0" smtClean="0">
                <a:latin typeface="+mj-lt"/>
              </a:rPr>
              <a:t>6</a:t>
            </a:r>
            <a:r>
              <a:rPr lang="it-IT" sz="1200" b="1" dirty="0" smtClean="0">
                <a:latin typeface="+mj-lt"/>
              </a:rPr>
              <a:t> = </a:t>
            </a:r>
            <a:r>
              <a:rPr lang="it-IT" sz="1200" dirty="0" smtClean="0">
                <a:latin typeface="+mj-lt"/>
              </a:rPr>
              <a:t>azioni sismiche</a:t>
            </a:r>
          </a:p>
          <a:p>
            <a:r>
              <a:rPr lang="it-IT" sz="1200" b="1" dirty="0" smtClean="0">
                <a:latin typeface="+mj-lt"/>
              </a:rPr>
              <a:t>q</a:t>
            </a:r>
            <a:r>
              <a:rPr lang="it-IT" sz="1200" b="1" baseline="-25000" dirty="0" smtClean="0">
                <a:latin typeface="+mj-lt"/>
              </a:rPr>
              <a:t>7</a:t>
            </a:r>
            <a:r>
              <a:rPr lang="it-IT" sz="1200" b="1" dirty="0" smtClean="0">
                <a:latin typeface="+mj-lt"/>
              </a:rPr>
              <a:t> =</a:t>
            </a:r>
            <a:r>
              <a:rPr lang="it-IT" sz="1200" dirty="0" smtClean="0">
                <a:latin typeface="+mj-lt"/>
              </a:rPr>
              <a:t> resistenze parassite dei vincoli</a:t>
            </a:r>
          </a:p>
          <a:p>
            <a:r>
              <a:rPr lang="it-IT" sz="1200" b="1" dirty="0" smtClean="0">
                <a:latin typeface="+mj-lt"/>
              </a:rPr>
              <a:t>q</a:t>
            </a:r>
            <a:r>
              <a:rPr lang="it-IT" sz="1200" b="1" baseline="-25000" dirty="0" smtClean="0">
                <a:latin typeface="+mj-lt"/>
              </a:rPr>
              <a:t>8</a:t>
            </a:r>
            <a:r>
              <a:rPr lang="it-IT" sz="1200" b="1" dirty="0" smtClean="0">
                <a:latin typeface="+mj-lt"/>
              </a:rPr>
              <a:t>= </a:t>
            </a:r>
            <a:r>
              <a:rPr lang="it-IT" sz="1200" dirty="0" smtClean="0">
                <a:latin typeface="+mj-lt"/>
              </a:rPr>
              <a:t>azioni sui parapetti; urto di un veicolo in svio contro un  </a:t>
            </a:r>
          </a:p>
          <a:p>
            <a:r>
              <a:rPr lang="it-IT" sz="1200" dirty="0" smtClean="0">
                <a:latin typeface="+mj-lt"/>
              </a:rPr>
              <a:t>        elemento strutturale</a:t>
            </a:r>
          </a:p>
          <a:p>
            <a:pPr algn="just"/>
            <a:r>
              <a:rPr lang="it-IT" sz="1200" b="1" dirty="0" smtClean="0">
                <a:latin typeface="+mj-lt"/>
              </a:rPr>
              <a:t>q</a:t>
            </a:r>
            <a:r>
              <a:rPr lang="it-IT" sz="1200" b="1" baseline="-25000" dirty="0" smtClean="0">
                <a:latin typeface="+mj-lt"/>
              </a:rPr>
              <a:t>9</a:t>
            </a:r>
            <a:r>
              <a:rPr lang="it-IT" sz="1200" b="1" dirty="0" smtClean="0">
                <a:latin typeface="+mj-lt"/>
              </a:rPr>
              <a:t>=</a:t>
            </a:r>
            <a:r>
              <a:rPr lang="it-IT" sz="1200" dirty="0" smtClean="0">
                <a:latin typeface="+mj-lt"/>
              </a:rPr>
              <a:t> altre azioni variabili </a:t>
            </a:r>
            <a:endParaRPr lang="it-IT" sz="1200" dirty="0" smtClean="0"/>
          </a:p>
        </p:txBody>
      </p:sp>
      <p:sp>
        <p:nvSpPr>
          <p:cNvPr id="12" name="Rettangolo 11"/>
          <p:cNvSpPr/>
          <p:nvPr/>
        </p:nvSpPr>
        <p:spPr>
          <a:xfrm>
            <a:off x="857224" y="3069551"/>
            <a:ext cx="6286544" cy="430887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it-IT" sz="1200" dirty="0" smtClean="0">
                <a:latin typeface="+mj-lt"/>
              </a:rPr>
              <a:t>Combinazioni e coefficienti moltiplicativi delle singole azioni per i diversi tipi di verifiche</a:t>
            </a:r>
          </a:p>
          <a:p>
            <a:endParaRPr lang="it-IT" sz="1000" dirty="0" smtClean="0"/>
          </a:p>
        </p:txBody>
      </p:sp>
      <p:graphicFrame>
        <p:nvGraphicFramePr>
          <p:cNvPr id="13" name="Tabella 12"/>
          <p:cNvGraphicFramePr>
            <a:graphicFrameLocks noGrp="1"/>
          </p:cNvGraphicFramePr>
          <p:nvPr/>
        </p:nvGraphicFramePr>
        <p:xfrm>
          <a:off x="928662" y="3357562"/>
          <a:ext cx="6429425" cy="1821492"/>
        </p:xfrm>
        <a:graphic>
          <a:graphicData uri="http://schemas.openxmlformats.org/drawingml/2006/table">
            <a:tbl>
              <a:tblPr/>
              <a:tblGrid>
                <a:gridCol w="688866"/>
                <a:gridCol w="568383"/>
                <a:gridCol w="323261"/>
                <a:gridCol w="323261"/>
                <a:gridCol w="323261"/>
                <a:gridCol w="323261"/>
                <a:gridCol w="323261"/>
                <a:gridCol w="323261"/>
                <a:gridCol w="323261"/>
                <a:gridCol w="323261"/>
                <a:gridCol w="323261"/>
                <a:gridCol w="323261"/>
                <a:gridCol w="323261"/>
                <a:gridCol w="323261"/>
                <a:gridCol w="323261"/>
                <a:gridCol w="323261"/>
                <a:gridCol w="323261"/>
                <a:gridCol w="323261"/>
              </a:tblGrid>
              <a:tr h="2590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Azioni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gruppo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 dirty="0" smtClean="0">
                          <a:latin typeface="Calibri"/>
                          <a:ea typeface="Calibri"/>
                          <a:cs typeface="Times New Roman"/>
                        </a:rPr>
                        <a:t>g</a:t>
                      </a:r>
                      <a:r>
                        <a:rPr lang="it-IT" sz="800" b="1" baseline="-250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 dirty="0">
                          <a:latin typeface="Calibri"/>
                          <a:ea typeface="Calibri"/>
                          <a:cs typeface="Times New Roman"/>
                        </a:rPr>
                        <a:t>g</a:t>
                      </a:r>
                      <a:r>
                        <a:rPr lang="it-IT" sz="800" b="1" baseline="-25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Calibri"/>
                          <a:ea typeface="Calibri"/>
                          <a:cs typeface="Times New Roman"/>
                        </a:rPr>
                        <a:t>g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 dirty="0">
                          <a:latin typeface="Symbol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it-IT" sz="800" b="1" baseline="-25000" dirty="0">
                          <a:latin typeface="Calibri"/>
                          <a:ea typeface="Calibri"/>
                          <a:cs typeface="Times New Roman"/>
                        </a:rPr>
                        <a:t> 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(**)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Symbol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Symbol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Symbol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Calibri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Calibri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Calibri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Calibri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Calibri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Calibri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Calibri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Calibri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b="1">
                          <a:latin typeface="Calibri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it-IT" sz="800" b="1" baseline="-250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Metodo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tensioni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ammissibili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i="1" dirty="0" smtClean="0">
                          <a:latin typeface="Calibri"/>
                          <a:ea typeface="Calibri"/>
                          <a:cs typeface="Times New Roman"/>
                        </a:rPr>
                        <a:t>AI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i="1" dirty="0">
                          <a:latin typeface="Calibri"/>
                          <a:ea typeface="Calibri"/>
                          <a:cs typeface="Times New Roman"/>
                        </a:rPr>
                        <a:t>AII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i="1" dirty="0">
                          <a:latin typeface="Calibri"/>
                          <a:ea typeface="Calibri"/>
                          <a:cs typeface="Times New Roman"/>
                        </a:rPr>
                        <a:t>AIII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i="1" dirty="0">
                          <a:latin typeface="Calibri"/>
                          <a:ea typeface="Calibri"/>
                          <a:cs typeface="Times New Roman"/>
                        </a:rPr>
                        <a:t>AIV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i="1" dirty="0">
                          <a:latin typeface="Calibri"/>
                          <a:ea typeface="Calibri"/>
                          <a:cs typeface="Times New Roman"/>
                        </a:rPr>
                        <a:t>AV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1(β</a:t>
                      </a:r>
                      <a:r>
                        <a:rPr lang="it-IT" sz="800" baseline="-250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1(β</a:t>
                      </a:r>
                      <a:r>
                        <a:rPr lang="it-IT" sz="800" baseline="-250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1(β</a:t>
                      </a:r>
                      <a:r>
                        <a:rPr lang="it-IT" sz="800" baseline="-250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1(β</a:t>
                      </a:r>
                      <a:r>
                        <a:rPr lang="it-IT" sz="800" baseline="-250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1(β</a:t>
                      </a:r>
                      <a:r>
                        <a:rPr lang="it-IT" sz="800" baseline="-250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0,6*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5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Stati limite di esercizio a fessurazione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i="1" dirty="0">
                          <a:latin typeface="Calibri"/>
                          <a:ea typeface="Calibri"/>
                          <a:cs typeface="Times New Roman"/>
                        </a:rPr>
                        <a:t>FI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i="1" dirty="0">
                          <a:latin typeface="Calibri"/>
                          <a:ea typeface="Calibri"/>
                          <a:cs typeface="Times New Roman"/>
                        </a:rPr>
                        <a:t>FII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i="1" dirty="0">
                          <a:latin typeface="Calibri"/>
                          <a:ea typeface="Calibri"/>
                          <a:cs typeface="Times New Roman"/>
                        </a:rPr>
                        <a:t>FIII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1(β</a:t>
                      </a:r>
                      <a:r>
                        <a:rPr lang="it-IT" sz="800" baseline="-25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1(β</a:t>
                      </a:r>
                      <a:r>
                        <a:rPr lang="it-IT" sz="800" baseline="-25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1(β</a:t>
                      </a:r>
                      <a:r>
                        <a:rPr lang="it-IT" sz="800" baseline="-25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  <a:sym typeface="Symbol"/>
                        </a:rPr>
                        <a:t></a:t>
                      </a:r>
                      <a:r>
                        <a:rPr lang="it-IT" sz="800" baseline="-25000">
                          <a:latin typeface="Symbol"/>
                          <a:ea typeface="Calibri"/>
                          <a:cs typeface="Times New Roman"/>
                        </a:rPr>
                        <a:t>1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  <a:sym typeface="Symbol"/>
                        </a:rPr>
                        <a:t></a:t>
                      </a:r>
                      <a:r>
                        <a:rPr lang="it-IT" sz="800" baseline="-25000">
                          <a:latin typeface="Symbol"/>
                          <a:ea typeface="Calibri"/>
                          <a:cs typeface="Times New Roman"/>
                        </a:rPr>
                        <a:t>2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  <a:sym typeface="Symbol"/>
                        </a:rPr>
                        <a:t></a:t>
                      </a:r>
                      <a:r>
                        <a:rPr lang="it-IT" sz="800" baseline="-25000">
                          <a:latin typeface="Symbol"/>
                          <a:ea typeface="Calibri"/>
                          <a:cs typeface="Times New Roman"/>
                        </a:rPr>
                        <a:t>1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  <a:sym typeface="Symbol"/>
                        </a:rPr>
                        <a:t></a:t>
                      </a:r>
                      <a:r>
                        <a:rPr lang="it-IT" sz="800" baseline="-25000">
                          <a:latin typeface="Symbol"/>
                          <a:ea typeface="Calibri"/>
                          <a:cs typeface="Times New Roman"/>
                        </a:rPr>
                        <a:t>2</a:t>
                      </a:r>
                      <a:endParaRPr lang="it-I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8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262">
                <a:tc gridSpan="1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700" dirty="0">
                          <a:latin typeface="Calibri"/>
                          <a:ea typeface="Calibri"/>
                          <a:cs typeface="Times New Roman"/>
                        </a:rPr>
                        <a:t>β</a:t>
                      </a:r>
                      <a:r>
                        <a:rPr lang="it-IT" sz="700" baseline="-25000" dirty="0">
                          <a:latin typeface="Calibri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it-IT" sz="700" dirty="0">
                          <a:latin typeface="Calibri"/>
                          <a:ea typeface="Calibri"/>
                          <a:cs typeface="Times New Roman"/>
                        </a:rPr>
                        <a:t>= 0,7 per spinta delle terre                                                       (*) 0,4 per le verifiche agli stati limite di esercizio 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700" dirty="0">
                          <a:latin typeface="Calibri"/>
                          <a:ea typeface="Calibri"/>
                          <a:cs typeface="Times New Roman"/>
                        </a:rPr>
                        <a:t>β</a:t>
                      </a:r>
                      <a:r>
                        <a:rPr lang="it-IT" sz="700" baseline="-25000" dirty="0">
                          <a:latin typeface="Calibri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it-IT" sz="700" dirty="0">
                          <a:latin typeface="Calibri"/>
                          <a:ea typeface="Calibri"/>
                          <a:cs typeface="Times New Roman"/>
                        </a:rPr>
                        <a:t>= 0 per azioni spingenti di origine idraulica                         (**) operando con il metodo delle tensioni ammissibili, si 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700" dirty="0">
                          <a:latin typeface="Calibri"/>
                          <a:ea typeface="Calibri"/>
                          <a:cs typeface="Times New Roman"/>
                          <a:sym typeface="Symbol"/>
                        </a:rPr>
                        <a:t></a:t>
                      </a:r>
                      <a:r>
                        <a:rPr lang="it-IT" sz="700" baseline="-25000" dirty="0">
                          <a:latin typeface="Symbol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it-IT" sz="700" dirty="0">
                          <a:latin typeface="Symbol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it-IT" sz="700" dirty="0">
                          <a:latin typeface="Symbol"/>
                          <a:ea typeface="Calibri"/>
                          <a:cs typeface="Times New Roman"/>
                          <a:sym typeface="Symbol"/>
                        </a:rPr>
                        <a:t></a:t>
                      </a:r>
                      <a:r>
                        <a:rPr lang="it-IT" sz="700" baseline="-25000" dirty="0">
                          <a:latin typeface="Symbol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it-IT" sz="700" dirty="0">
                          <a:latin typeface="Symbol"/>
                          <a:ea typeface="Calibri"/>
                          <a:cs typeface="Times New Roman"/>
                        </a:rPr>
                        <a:t> = </a:t>
                      </a:r>
                      <a:r>
                        <a:rPr lang="it-IT" sz="700" dirty="0">
                          <a:latin typeface="Calibri"/>
                          <a:ea typeface="Calibri"/>
                          <a:cs typeface="Times New Roman"/>
                        </a:rPr>
                        <a:t>D.M. 4.5.90                                                                             rammenta l’obbligo di effettuare la verifica a rottura  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700" dirty="0"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                                                         della sezione. </a:t>
                      </a:r>
                      <a:endParaRPr lang="it-I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036" marR="3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ttangolo 4"/>
          <p:cNvSpPr/>
          <p:nvPr/>
        </p:nvSpPr>
        <p:spPr>
          <a:xfrm>
            <a:off x="285720" y="5390579"/>
            <a:ext cx="8429684" cy="1538883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0"/>
            <a:r>
              <a:rPr lang="it-IT" sz="1200" dirty="0" smtClean="0">
                <a:latin typeface="+mj-lt"/>
              </a:rPr>
              <a:t>Il gruppo di azioni</a:t>
            </a:r>
            <a:r>
              <a:rPr lang="it-IT" sz="1200" i="1" dirty="0" smtClean="0">
                <a:latin typeface="+mj-lt"/>
              </a:rPr>
              <a:t> </a:t>
            </a:r>
            <a:r>
              <a:rPr lang="it-IT" sz="1200" b="1" i="1" dirty="0" smtClean="0">
                <a:latin typeface="+mj-lt"/>
              </a:rPr>
              <a:t>AI</a:t>
            </a:r>
            <a:r>
              <a:rPr lang="it-IT" sz="1200" i="1" dirty="0" smtClean="0">
                <a:latin typeface="+mj-lt"/>
              </a:rPr>
              <a:t> </a:t>
            </a:r>
            <a:r>
              <a:rPr lang="it-IT" sz="1200" dirty="0" smtClean="0">
                <a:latin typeface="+mj-lt"/>
              </a:rPr>
              <a:t>risulta utile per valutare le massime eccentricità dei carichi permanenti sulle opere di appoggio, ma non i massimo valore assoluto.</a:t>
            </a:r>
          </a:p>
          <a:p>
            <a:pPr lvl="0"/>
            <a:r>
              <a:rPr lang="it-IT" sz="1200" dirty="0" smtClean="0">
                <a:latin typeface="+mj-lt"/>
              </a:rPr>
              <a:t>Il gruppo di azioni </a:t>
            </a:r>
            <a:r>
              <a:rPr lang="it-IT" sz="1200" b="1" i="1" dirty="0" smtClean="0">
                <a:latin typeface="+mj-lt"/>
              </a:rPr>
              <a:t>AII</a:t>
            </a:r>
            <a:r>
              <a:rPr lang="it-IT" sz="1200" dirty="0" smtClean="0">
                <a:latin typeface="+mj-lt"/>
              </a:rPr>
              <a:t> risulta utile per la determinazione dei massimi assoluti sulle strutture precedenti e su quelle principali di impalcato </a:t>
            </a:r>
          </a:p>
          <a:p>
            <a:pPr lvl="0"/>
            <a:r>
              <a:rPr lang="it-IT" sz="1200" dirty="0" smtClean="0">
                <a:latin typeface="+mj-lt"/>
              </a:rPr>
              <a:t>Il gruppo </a:t>
            </a:r>
            <a:r>
              <a:rPr lang="it-IT" sz="1200" b="1" i="1" dirty="0" smtClean="0">
                <a:latin typeface="+mj-lt"/>
              </a:rPr>
              <a:t>AIII</a:t>
            </a:r>
            <a:r>
              <a:rPr lang="it-IT" sz="1200" dirty="0" smtClean="0">
                <a:latin typeface="+mj-lt"/>
              </a:rPr>
              <a:t> riguarda il calcolo dei dispositivi di ritegno e di appoggio ove interviene l’azione di frenamento</a:t>
            </a:r>
          </a:p>
          <a:p>
            <a:pPr lvl="0"/>
            <a:r>
              <a:rPr lang="it-IT" sz="1200" dirty="0" smtClean="0">
                <a:latin typeface="+mj-lt"/>
              </a:rPr>
              <a:t>Il gruppo </a:t>
            </a:r>
            <a:r>
              <a:rPr lang="it-IT" sz="1200" b="1" i="1" dirty="0" smtClean="0">
                <a:latin typeface="+mj-lt"/>
              </a:rPr>
              <a:t>AIV</a:t>
            </a:r>
            <a:r>
              <a:rPr lang="it-IT" sz="1200" dirty="0" smtClean="0">
                <a:latin typeface="+mj-lt"/>
              </a:rPr>
              <a:t> riguarda i ponti in curva </a:t>
            </a:r>
          </a:p>
          <a:p>
            <a:pPr lvl="0"/>
            <a:r>
              <a:rPr lang="it-IT" sz="1200" dirty="0" smtClean="0">
                <a:latin typeface="+mj-lt"/>
              </a:rPr>
              <a:t>Il gruppo </a:t>
            </a:r>
            <a:r>
              <a:rPr lang="it-IT" sz="1200" b="1" i="1" dirty="0" smtClean="0">
                <a:latin typeface="+mj-lt"/>
              </a:rPr>
              <a:t>AV</a:t>
            </a:r>
            <a:r>
              <a:rPr lang="it-IT" sz="1200" dirty="0" smtClean="0">
                <a:latin typeface="+mj-lt"/>
              </a:rPr>
              <a:t> prevede l’azione sismica sull’opera </a:t>
            </a:r>
          </a:p>
          <a:p>
            <a:endParaRPr lang="it-IT" sz="1000" dirty="0" smtClean="0"/>
          </a:p>
        </p:txBody>
      </p:sp>
      <p:sp>
        <p:nvSpPr>
          <p:cNvPr id="7" name="CasellaDiTesto 6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Costruzioni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986102" y="642918"/>
            <a:ext cx="2943220" cy="428628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it-IT" sz="2000" b="1" dirty="0" smtClean="0">
                <a:solidFill>
                  <a:schemeClr val="tx1"/>
                </a:solidFill>
                <a:latin typeface="+mn-lt"/>
              </a:rPr>
              <a:t>Carichi mobili </a:t>
            </a:r>
            <a:r>
              <a:rPr lang="it-IT" sz="1800" dirty="0" smtClean="0">
                <a:latin typeface="+mn-lt"/>
              </a:rPr>
              <a:t/>
            </a:r>
            <a:br>
              <a:rPr lang="it-IT" sz="1800" dirty="0" smtClean="0">
                <a:latin typeface="+mn-lt"/>
              </a:rPr>
            </a:br>
            <a:endParaRPr lang="it-IT" sz="1800" dirty="0">
              <a:latin typeface="+mn-lt"/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214282" y="928670"/>
            <a:ext cx="6786610" cy="1214446"/>
          </a:xfrm>
          <a:prstGeom prst="rect">
            <a:avLst/>
          </a:prstGeom>
        </p:spPr>
        <p:txBody>
          <a:bodyPr vert="horz" lIns="0" rIns="0" bIns="0" anchor="t">
            <a:normAutofit fontScale="97500"/>
          </a:bodyPr>
          <a:lstStyle/>
          <a:p>
            <a:pPr marL="180975" lvl="0" indent="-180975">
              <a:spcBef>
                <a:spcPct val="0"/>
              </a:spcBef>
            </a:pPr>
            <a:r>
              <a:rPr lang="it-IT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it-IT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900" b="1" dirty="0" smtClean="0"/>
              <a:t>q</a:t>
            </a:r>
            <a:r>
              <a:rPr lang="it-IT" sz="2900" b="1" baseline="-25000" dirty="0" smtClean="0"/>
              <a:t>1</a:t>
            </a:r>
            <a:endParaRPr lang="it-IT" sz="2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80975" lvl="0" indent="-180975">
              <a:spcBef>
                <a:spcPct val="0"/>
              </a:spcBef>
              <a:buFont typeface="Arial" pitchFamily="34" charset="0"/>
              <a:buChar char="•"/>
            </a:pPr>
            <a:r>
              <a:rPr lang="it-IT" dirty="0" smtClean="0"/>
              <a:t>Per le verifiche, i carichi mobili da considerare </a:t>
            </a:r>
            <a:r>
              <a:rPr lang="it-IT" u="sng" dirty="0" smtClean="0"/>
              <a:t>sulle travi principali</a:t>
            </a:r>
            <a:r>
              <a:rPr lang="it-IT" dirty="0" smtClean="0"/>
              <a:t> sono:</a:t>
            </a:r>
            <a:endParaRPr lang="it-IT" sz="1400" b="1" baseline="-25000" dirty="0" smtClean="0"/>
          </a:p>
          <a:p>
            <a:pPr>
              <a:spcBef>
                <a:spcPct val="0"/>
              </a:spcBef>
            </a:pPr>
            <a:endParaRPr lang="it-IT" dirty="0" smtClean="0">
              <a:latin typeface="+mj-lt"/>
              <a:ea typeface="Calibri"/>
              <a:cs typeface="Times New Roman"/>
            </a:endParaRPr>
          </a:p>
          <a:p>
            <a:pPr lvl="0">
              <a:spcBef>
                <a:spcPct val="0"/>
              </a:spcBef>
            </a:pP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643050"/>
            <a:ext cx="3512065" cy="191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olo 1"/>
          <p:cNvSpPr txBox="1">
            <a:spLocks/>
          </p:cNvSpPr>
          <p:nvPr/>
        </p:nvSpPr>
        <p:spPr>
          <a:xfrm>
            <a:off x="4214810" y="3786190"/>
            <a:ext cx="3500462" cy="114300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180975" lvl="0" indent="-180975" algn="ctr">
              <a:spcBef>
                <a:spcPct val="0"/>
              </a:spcBef>
            </a:pPr>
            <a:r>
              <a:rPr lang="it-IT" b="1" dirty="0" smtClean="0">
                <a:latin typeface="+mj-lt"/>
              </a:rPr>
              <a:t> </a:t>
            </a:r>
            <a:r>
              <a:rPr lang="it-IT" sz="2500" b="1" dirty="0" smtClean="0">
                <a:latin typeface="+mj-lt"/>
              </a:rPr>
              <a:t>q</a:t>
            </a:r>
            <a:r>
              <a:rPr lang="it-IT" sz="2500" b="1" baseline="-25000" dirty="0" smtClean="0">
                <a:latin typeface="+mj-lt"/>
              </a:rPr>
              <a:t>1</a:t>
            </a:r>
            <a:r>
              <a:rPr lang="it-IT" sz="2500" b="1" dirty="0" smtClean="0">
                <a:latin typeface="+mj-lt"/>
              </a:rPr>
              <a:t> b</a:t>
            </a:r>
            <a:r>
              <a:rPr lang="it-IT" b="1" dirty="0" smtClean="0">
                <a:latin typeface="+mj-lt"/>
              </a:rPr>
              <a:t>:  </a:t>
            </a:r>
            <a:r>
              <a:rPr lang="it-IT" u="sng" dirty="0" smtClean="0">
                <a:latin typeface="+mj-lt"/>
              </a:rPr>
              <a:t>carico ripartito a 3 t/m</a:t>
            </a:r>
          </a:p>
          <a:p>
            <a:pPr>
              <a:spcBef>
                <a:spcPct val="0"/>
              </a:spcBef>
            </a:pPr>
            <a:endParaRPr lang="it-IT" sz="1400" b="1" dirty="0" smtClean="0">
              <a:latin typeface="+mj-lt"/>
            </a:endParaRPr>
          </a:p>
          <a:p>
            <a:pPr>
              <a:spcBef>
                <a:spcPct val="0"/>
              </a:spcBef>
            </a:pPr>
            <a:endParaRPr lang="it-IT" sz="1400" b="1" dirty="0" smtClean="0">
              <a:latin typeface="+mj-lt"/>
            </a:endParaRPr>
          </a:p>
          <a:p>
            <a:pPr lvl="0">
              <a:spcBef>
                <a:spcPct val="0"/>
              </a:spcBef>
            </a:pP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4965297"/>
            <a:ext cx="3214710" cy="174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itolo 1"/>
          <p:cNvSpPr txBox="1">
            <a:spLocks/>
          </p:cNvSpPr>
          <p:nvPr/>
        </p:nvSpPr>
        <p:spPr>
          <a:xfrm>
            <a:off x="571472" y="5572140"/>
            <a:ext cx="5572164" cy="714380"/>
          </a:xfrm>
          <a:prstGeom prst="rect">
            <a:avLst/>
          </a:prstGeom>
        </p:spPr>
        <p:txBody>
          <a:bodyPr vert="horz" lIns="0" rIns="0" bIns="0" anchor="ctr">
            <a:normAutofit fontScale="97500"/>
          </a:bodyPr>
          <a:lstStyle/>
          <a:p>
            <a:pPr marL="180975" lvl="0" indent="-180975">
              <a:spcBef>
                <a:spcPct val="0"/>
              </a:spcBef>
            </a:pPr>
            <a:r>
              <a:rPr lang="it-IT" sz="1400" dirty="0" smtClean="0">
                <a:latin typeface="+mj-lt"/>
                <a:ea typeface="Calibri"/>
                <a:cs typeface="Times New Roman"/>
              </a:rPr>
              <a:t> 	</a:t>
            </a:r>
            <a:r>
              <a:rPr lang="it-IT" sz="2500" b="1" dirty="0" smtClean="0">
                <a:latin typeface="+mj-lt"/>
              </a:rPr>
              <a:t>q</a:t>
            </a:r>
            <a:r>
              <a:rPr lang="it-IT" sz="2500" b="1" baseline="-25000" dirty="0" smtClean="0">
                <a:latin typeface="+mj-lt"/>
              </a:rPr>
              <a:t>1</a:t>
            </a:r>
            <a:r>
              <a:rPr lang="it-IT" sz="2500" b="1" dirty="0" smtClean="0">
                <a:latin typeface="+mj-lt"/>
              </a:rPr>
              <a:t> e</a:t>
            </a:r>
            <a:r>
              <a:rPr lang="it-IT" b="1" dirty="0" smtClean="0">
                <a:latin typeface="+mj-lt"/>
              </a:rPr>
              <a:t>:  </a:t>
            </a:r>
            <a:r>
              <a:rPr lang="it-IT" u="sng" dirty="0" smtClean="0">
                <a:latin typeface="+mj-lt"/>
              </a:rPr>
              <a:t>carico della folla uniformemente ripartito in superficie pari a o,4 t/mq </a:t>
            </a:r>
            <a:endParaRPr kumimoji="0" lang="it-IT" sz="1400" b="0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3399994"/>
            <a:ext cx="3071834" cy="167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CasellaDiTesto 13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Costruzioni</a:t>
            </a:r>
            <a:endParaRPr lang="it-IT" sz="2000" b="1" dirty="0">
              <a:latin typeface="+mj-lt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0" y="1928802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ea typeface="Calibri"/>
                <a:cs typeface="Times New Roman"/>
              </a:rPr>
              <a:t> </a:t>
            </a:r>
            <a:r>
              <a:rPr lang="it-IT" sz="2400" b="1" dirty="0" smtClean="0"/>
              <a:t>q</a:t>
            </a:r>
            <a:r>
              <a:rPr lang="it-IT" sz="2400" b="1" baseline="-25000" dirty="0" smtClean="0"/>
              <a:t>1</a:t>
            </a:r>
            <a:r>
              <a:rPr lang="it-IT" sz="2400" b="1" dirty="0" smtClean="0"/>
              <a:t> a</a:t>
            </a:r>
            <a:r>
              <a:rPr lang="it-IT" b="1" dirty="0" smtClean="0"/>
              <a:t>: </a:t>
            </a:r>
            <a:r>
              <a:rPr lang="it-IT" u="sng" dirty="0" smtClean="0"/>
              <a:t>mezzo convenzionale da 60 t a tre assi</a:t>
            </a:r>
            <a:endParaRPr lang="it-IT" u="sng" dirty="0"/>
          </a:p>
        </p:txBody>
      </p:sp>
      <p:sp>
        <p:nvSpPr>
          <p:cNvPr id="18" name="Freccia a destra rientrata 17"/>
          <p:cNvSpPr/>
          <p:nvPr/>
        </p:nvSpPr>
        <p:spPr>
          <a:xfrm>
            <a:off x="4429124" y="2214554"/>
            <a:ext cx="357190" cy="7143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reccia a destra rientrata 18"/>
          <p:cNvSpPr/>
          <p:nvPr/>
        </p:nvSpPr>
        <p:spPr>
          <a:xfrm>
            <a:off x="5643570" y="5786454"/>
            <a:ext cx="357190" cy="7143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Freccia a destra rientrata 19"/>
          <p:cNvSpPr/>
          <p:nvPr/>
        </p:nvSpPr>
        <p:spPr>
          <a:xfrm rot="10800000">
            <a:off x="4071934" y="4143379"/>
            <a:ext cx="357190" cy="7143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 l="33179" t="13501" r="35117" b="14941"/>
          <a:stretch>
            <a:fillRect/>
          </a:stretch>
        </p:blipFill>
        <p:spPr bwMode="auto">
          <a:xfrm>
            <a:off x="6858016" y="714356"/>
            <a:ext cx="2071702" cy="255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214282" y="785794"/>
            <a:ext cx="6786610" cy="1643074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it-IT" b="1" dirty="0" smtClean="0">
                <a:latin typeface="+mj-lt"/>
                <a:ea typeface="Calibri"/>
                <a:cs typeface="Times New Roman"/>
              </a:rPr>
              <a:t>Azioni su </a:t>
            </a:r>
            <a:r>
              <a:rPr lang="it-IT" b="1" u="sng" dirty="0" smtClean="0">
                <a:latin typeface="+mj-lt"/>
                <a:ea typeface="Calibri"/>
                <a:cs typeface="Times New Roman"/>
              </a:rPr>
              <a:t>strutture secondarie</a:t>
            </a:r>
          </a:p>
          <a:p>
            <a:pPr>
              <a:spcBef>
                <a:spcPct val="0"/>
              </a:spcBef>
            </a:pPr>
            <a:endParaRPr lang="it-IT" sz="1400" u="sng" dirty="0" smtClean="0">
              <a:latin typeface="+mj-lt"/>
              <a:ea typeface="Calibri"/>
              <a:cs typeface="Times New Roman"/>
            </a:endParaRPr>
          </a:p>
          <a:p>
            <a:pPr>
              <a:spcBef>
                <a:spcPct val="0"/>
              </a:spcBef>
            </a:pPr>
            <a:r>
              <a:rPr lang="it-IT" sz="1400" dirty="0" smtClean="0">
                <a:latin typeface="+mj-lt"/>
                <a:ea typeface="Calibri"/>
                <a:cs typeface="Times New Roman"/>
              </a:rPr>
              <a:t> </a:t>
            </a:r>
            <a:r>
              <a:rPr lang="it-IT" sz="2500" b="1" dirty="0" smtClean="0">
                <a:latin typeface="+mj-lt"/>
              </a:rPr>
              <a:t>q</a:t>
            </a:r>
            <a:r>
              <a:rPr lang="it-IT" sz="2500" b="1" baseline="-25000" dirty="0" smtClean="0">
                <a:latin typeface="+mj-lt"/>
              </a:rPr>
              <a:t>1</a:t>
            </a:r>
            <a:r>
              <a:rPr lang="it-IT" sz="2500" b="1" dirty="0" smtClean="0">
                <a:latin typeface="+mj-lt"/>
              </a:rPr>
              <a:t> c </a:t>
            </a:r>
            <a:r>
              <a:rPr lang="it-IT" sz="1400" b="1" dirty="0" smtClean="0">
                <a:latin typeface="+mj-lt"/>
              </a:rPr>
              <a:t>: </a:t>
            </a:r>
            <a:r>
              <a:rPr lang="it-IT" u="sng" dirty="0" smtClean="0">
                <a:latin typeface="+mj-lt"/>
              </a:rPr>
              <a:t>carico isolato da </a:t>
            </a:r>
            <a:r>
              <a:rPr lang="it-IT" b="1" u="sng" dirty="0" smtClean="0">
                <a:latin typeface="+mj-lt"/>
              </a:rPr>
              <a:t>10 t </a:t>
            </a:r>
            <a:r>
              <a:rPr lang="it-IT" u="sng" dirty="0" smtClean="0">
                <a:latin typeface="+mj-lt"/>
              </a:rPr>
              <a:t>con impronta quadrata di 30 x 30 cm</a:t>
            </a:r>
          </a:p>
          <a:p>
            <a:pPr>
              <a:spcBef>
                <a:spcPct val="0"/>
              </a:spcBef>
            </a:pPr>
            <a:endParaRPr lang="it-IT" sz="1400" b="1" dirty="0" smtClean="0">
              <a:latin typeface="+mj-lt"/>
            </a:endParaRPr>
          </a:p>
          <a:p>
            <a:pPr>
              <a:spcBef>
                <a:spcPct val="0"/>
              </a:spcBef>
            </a:pPr>
            <a:endParaRPr lang="it-IT" sz="1400" b="1" dirty="0" smtClean="0">
              <a:latin typeface="+mj-lt"/>
            </a:endParaRPr>
          </a:p>
          <a:p>
            <a:pPr lvl="0">
              <a:spcBef>
                <a:spcPct val="0"/>
              </a:spcBef>
            </a:pP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 l="35373" t="3733" r="36037" b="13474"/>
          <a:stretch>
            <a:fillRect/>
          </a:stretch>
        </p:blipFill>
        <p:spPr bwMode="auto">
          <a:xfrm>
            <a:off x="500034" y="3143248"/>
            <a:ext cx="1942483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3000332" y="4286256"/>
            <a:ext cx="6429452" cy="107157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it-IT" sz="1400" dirty="0" smtClean="0">
                <a:latin typeface="+mj-lt"/>
                <a:ea typeface="Calibri"/>
                <a:cs typeface="Times New Roman"/>
              </a:rPr>
              <a:t> </a:t>
            </a:r>
            <a:r>
              <a:rPr lang="it-IT" sz="2500" b="1" dirty="0" smtClean="0">
                <a:latin typeface="+mj-lt"/>
              </a:rPr>
              <a:t>q</a:t>
            </a:r>
            <a:r>
              <a:rPr lang="it-IT" sz="2500" b="1" baseline="-25000" dirty="0" smtClean="0">
                <a:latin typeface="+mj-lt"/>
              </a:rPr>
              <a:t>1</a:t>
            </a:r>
            <a:r>
              <a:rPr lang="it-IT" sz="2500" b="1" dirty="0" smtClean="0">
                <a:latin typeface="+mj-lt"/>
              </a:rPr>
              <a:t> d </a:t>
            </a:r>
            <a:r>
              <a:rPr lang="it-IT" sz="1400" b="1" dirty="0" smtClean="0">
                <a:latin typeface="+mj-lt"/>
              </a:rPr>
              <a:t>: </a:t>
            </a:r>
            <a:r>
              <a:rPr lang="it-IT" u="sng" dirty="0" smtClean="0">
                <a:latin typeface="+mj-lt"/>
              </a:rPr>
              <a:t>carico isolato da </a:t>
            </a:r>
            <a:r>
              <a:rPr lang="it-IT" b="1" u="sng" dirty="0" smtClean="0">
                <a:latin typeface="+mj-lt"/>
              </a:rPr>
              <a:t>1 t </a:t>
            </a:r>
            <a:r>
              <a:rPr lang="it-IT" u="sng" dirty="0" smtClean="0">
                <a:latin typeface="+mj-lt"/>
              </a:rPr>
              <a:t>con impronta quadrata di 70 x 70 cm</a:t>
            </a:r>
          </a:p>
          <a:p>
            <a:pPr>
              <a:spcBef>
                <a:spcPct val="0"/>
              </a:spcBef>
            </a:pPr>
            <a:endParaRPr lang="it-IT" b="1" u="sng" dirty="0" smtClean="0">
              <a:latin typeface="+mj-lt"/>
            </a:endParaRPr>
          </a:p>
          <a:p>
            <a:pPr>
              <a:spcBef>
                <a:spcPct val="0"/>
              </a:spcBef>
            </a:pPr>
            <a:endParaRPr lang="it-IT" sz="1400" b="1" dirty="0" smtClean="0">
              <a:latin typeface="+mj-lt"/>
            </a:endParaRPr>
          </a:p>
          <a:p>
            <a:pPr lvl="0">
              <a:spcBef>
                <a:spcPct val="0"/>
              </a:spcBef>
            </a:pP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Costruzioni</a:t>
            </a:r>
            <a:endParaRPr lang="it-IT" sz="2000" b="1" dirty="0">
              <a:latin typeface="+mj-lt"/>
            </a:endParaRPr>
          </a:p>
        </p:txBody>
      </p:sp>
      <p:sp>
        <p:nvSpPr>
          <p:cNvPr id="7" name="Freccia a destra rientrata 6"/>
          <p:cNvSpPr/>
          <p:nvPr/>
        </p:nvSpPr>
        <p:spPr>
          <a:xfrm>
            <a:off x="6500826" y="1643050"/>
            <a:ext cx="357190" cy="7143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destra rientrata 8"/>
          <p:cNvSpPr/>
          <p:nvPr/>
        </p:nvSpPr>
        <p:spPr>
          <a:xfrm rot="10800000">
            <a:off x="2500298" y="4500570"/>
            <a:ext cx="357190" cy="7143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Costruzioni</a:t>
            </a:r>
            <a:endParaRPr lang="it-IT" sz="2000" b="1" dirty="0">
              <a:latin typeface="+mj-lt"/>
            </a:endParaRPr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1814035"/>
            <a:ext cx="571504" cy="362417"/>
          </a:xfrm>
          <a:prstGeom prst="rect">
            <a:avLst/>
          </a:prstGeom>
          <a:noFill/>
        </p:spPr>
      </p:pic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2428868"/>
            <a:ext cx="133350" cy="161925"/>
          </a:xfrm>
          <a:prstGeom prst="rect">
            <a:avLst/>
          </a:prstGeom>
          <a:noFill/>
        </p:spPr>
      </p:pic>
      <p:pic>
        <p:nvPicPr>
          <p:cNvPr id="76801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2714620"/>
            <a:ext cx="104775" cy="161925"/>
          </a:xfrm>
          <a:prstGeom prst="rect">
            <a:avLst/>
          </a:prstGeom>
          <a:noFill/>
        </p:spPr>
      </p:pic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285720" y="571480"/>
            <a:ext cx="8416992" cy="152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Azione dinamica (q</a:t>
            </a:r>
            <a:r>
              <a:rPr kumimoji="0" lang="it-IT" sz="2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it-IT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Per tener conto dell’effetto indotto sulla struttura dal moto dei carichi si incrementano con una quota in funzione della luce dell’opera e pari a:</a:t>
            </a:r>
            <a:endParaRPr kumimoji="0" lang="it-I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		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q</a:t>
            </a:r>
            <a:r>
              <a:rPr kumimoji="0" lang="it-IT" sz="1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= q</a:t>
            </a:r>
            <a:r>
              <a:rPr kumimoji="0" lang="it-IT" sz="1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</a:t>
            </a: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- 1)</a:t>
            </a:r>
            <a:r>
              <a:rPr lang="it-IT" sz="1400" dirty="0" smtClean="0"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		dove:   </a:t>
            </a:r>
            <a:r>
              <a:rPr lang="it-IT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= 1,4 – </a:t>
            </a:r>
            <a:r>
              <a:rPr lang="it-IT" sz="1400" dirty="0" smtClean="0"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		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71470" y="2362794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2651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on le limitazioni:          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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= 1,4 per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 L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       10 m</a:t>
            </a:r>
          </a:p>
          <a:p>
            <a:pPr marL="0" marR="0" lvl="0" indent="4476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dirty="0" smtClean="0"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		        </a:t>
            </a:r>
            <a:r>
              <a:rPr lang="it-IT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=</a:t>
            </a:r>
            <a:r>
              <a:rPr lang="it-IT" sz="1600" dirty="0" smtClean="0"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 1  per  L         70 m</a:t>
            </a:r>
            <a:endParaRPr lang="it-IT" sz="1100" dirty="0" smtClean="0">
              <a:latin typeface="Calibri" pitchFamily="34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  <a:p>
            <a:pPr marL="0" marR="0" lvl="0" indent="4476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  <a:p>
            <a:pPr marL="0" marR="0" lvl="0" indent="4476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pic>
        <p:nvPicPr>
          <p:cNvPr id="76814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4071942"/>
            <a:ext cx="928694" cy="341432"/>
          </a:xfrm>
          <a:prstGeom prst="rect">
            <a:avLst/>
          </a:prstGeom>
          <a:noFill/>
        </p:spPr>
      </p:pic>
      <p:pic>
        <p:nvPicPr>
          <p:cNvPr id="76813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4572008"/>
            <a:ext cx="104775" cy="161925"/>
          </a:xfrm>
          <a:prstGeom prst="rect">
            <a:avLst/>
          </a:prstGeom>
          <a:noFill/>
        </p:spPr>
      </p:pic>
      <p:sp>
        <p:nvSpPr>
          <p:cNvPr id="76815" name="Rectangle 15"/>
          <p:cNvSpPr>
            <a:spLocks noChangeArrowheads="1"/>
          </p:cNvSpPr>
          <p:nvPr/>
        </p:nvSpPr>
        <p:spPr bwMode="auto">
          <a:xfrm>
            <a:off x="357158" y="3214686"/>
            <a:ext cx="91440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Azione longitudinale di frenamento (q</a:t>
            </a:r>
            <a:r>
              <a:rPr kumimoji="0" lang="it-IT" sz="2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it-IT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1400" dirty="0" smtClean="0"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Azione centrifuga (q</a:t>
            </a:r>
            <a:r>
              <a:rPr kumimoji="0" lang="it-IT" sz="2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it-IT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</a:t>
            </a:r>
            <a:endParaRPr kumimoji="0" lang="it-IT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816" name="Rectangle 16"/>
          <p:cNvSpPr>
            <a:spLocks noChangeArrowheads="1"/>
          </p:cNvSpPr>
          <p:nvPr/>
        </p:nvSpPr>
        <p:spPr bwMode="auto">
          <a:xfrm>
            <a:off x="3071802" y="4071942"/>
            <a:ext cx="292895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per R   &gt;   60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it-IT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 = 0,5t/m  </a:t>
            </a: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per R        60m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818" name="Rectangle 18"/>
          <p:cNvSpPr>
            <a:spLocks noChangeArrowheads="1"/>
          </p:cNvSpPr>
          <p:nvPr/>
        </p:nvSpPr>
        <p:spPr bwMode="auto">
          <a:xfrm>
            <a:off x="0" y="521495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Azione del vento (q</a:t>
            </a:r>
            <a:r>
              <a:rPr kumimoji="0" lang="it-IT" sz="2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it-IT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355600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AI          q</a:t>
            </a:r>
            <a:r>
              <a:rPr kumimoji="0" lang="it-IT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5 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= 250 Kg/m</a:t>
            </a:r>
            <a:r>
              <a:rPr kumimoji="0" lang="it-IT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</a:t>
            </a:r>
          </a:p>
          <a:p>
            <a:pPr marL="355600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baseline="30000" dirty="0" smtClean="0">
              <a:latin typeface="+mj-lt"/>
              <a:cs typeface="Times New Roman" pitchFamily="18" charset="0"/>
            </a:endParaRPr>
          </a:p>
          <a:p>
            <a:pPr marL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000" dirty="0" err="1" smtClean="0">
                <a:ea typeface="Times New Roman" pitchFamily="18" charset="0"/>
                <a:cs typeface="Times New Roman" pitchFamily="18" charset="0"/>
              </a:rPr>
              <a:t>All</a:t>
            </a:r>
            <a:r>
              <a:rPr lang="it-IT" sz="2000" dirty="0" smtClean="0">
                <a:ea typeface="Times New Roman" pitchFamily="18" charset="0"/>
                <a:cs typeface="Times New Roman" pitchFamily="18" charset="0"/>
              </a:rPr>
              <a:t>       q</a:t>
            </a:r>
            <a:r>
              <a:rPr lang="it-IT" sz="2000" baseline="-30000" dirty="0" smtClean="0">
                <a:ea typeface="Times New Roman" pitchFamily="18" charset="0"/>
                <a:cs typeface="Times New Roman" pitchFamily="18" charset="0"/>
              </a:rPr>
              <a:t>5 </a:t>
            </a:r>
            <a:r>
              <a:rPr lang="it-IT" sz="2000" dirty="0" smtClean="0">
                <a:ea typeface="Times New Roman" pitchFamily="18" charset="0"/>
                <a:cs typeface="Times New Roman" pitchFamily="18" charset="0"/>
              </a:rPr>
              <a:t>= 0,6 x 250 Kg/m</a:t>
            </a:r>
            <a:r>
              <a:rPr lang="it-IT" sz="2000" baseline="30000" dirty="0" smtClean="0">
                <a:ea typeface="Times New Roman" pitchFamily="18" charset="0"/>
                <a:cs typeface="Times New Roman" pitchFamily="18" charset="0"/>
              </a:rPr>
              <a:t>2</a:t>
            </a:r>
            <a:r>
              <a:rPr lang="it-IT" sz="2000" dirty="0" smtClean="0">
                <a:ea typeface="Times New Roman" pitchFamily="18" charset="0"/>
                <a:cs typeface="Times New Roman" pitchFamily="18" charset="0"/>
              </a:rPr>
              <a:t> = 150 kg/m</a:t>
            </a:r>
            <a:r>
              <a:rPr lang="it-IT" sz="2000" baseline="30000" dirty="0" smtClean="0">
                <a:ea typeface="Times New Roman" pitchFamily="18" charset="0"/>
                <a:cs typeface="Times New Roman" pitchFamily="18" charset="0"/>
              </a:rPr>
              <a:t>2     </a:t>
            </a:r>
            <a:endParaRPr kumimoji="0" lang="it-IT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682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76819" name="Picture 1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3286124"/>
            <a:ext cx="857256" cy="410517"/>
          </a:xfrm>
          <a:prstGeom prst="rect">
            <a:avLst/>
          </a:prstGeom>
          <a:noFill/>
        </p:spPr>
      </p:pic>
      <p:sp>
        <p:nvSpPr>
          <p:cNvPr id="15" name="Rettangolo 14"/>
          <p:cNvSpPr/>
          <p:nvPr/>
        </p:nvSpPr>
        <p:spPr>
          <a:xfrm>
            <a:off x="4643438" y="6000768"/>
            <a:ext cx="21571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per carichi ordinari</a:t>
            </a:r>
            <a:endParaRPr lang="it-IT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486332" y="571480"/>
            <a:ext cx="4657700" cy="561228"/>
          </a:xfrm>
        </p:spPr>
        <p:txBody>
          <a:bodyPr>
            <a:noAutofit/>
          </a:bodyPr>
          <a:lstStyle/>
          <a:p>
            <a:pPr algn="r"/>
            <a:r>
              <a:rPr lang="it-IT" sz="3600" b="1" dirty="0" smtClean="0">
                <a:latin typeface="Chiller" pitchFamily="82" charset="0"/>
              </a:rPr>
              <a:t>Mappa concettuale</a:t>
            </a:r>
            <a:endParaRPr lang="it-IT" sz="3600" b="1" dirty="0">
              <a:latin typeface="Chiller" pitchFamily="82" charset="0"/>
            </a:endParaRPr>
          </a:p>
        </p:txBody>
      </p:sp>
      <p:graphicFrame>
        <p:nvGraphicFramePr>
          <p:cNvPr id="4" name="D 8"/>
          <p:cNvGraphicFramePr>
            <a:graphicFrameLocks noGrp="1"/>
          </p:cNvGraphicFramePr>
          <p:nvPr>
            <p:ph idx="1"/>
          </p:nvPr>
        </p:nvGraphicFramePr>
        <p:xfrm>
          <a:off x="457200" y="642918"/>
          <a:ext cx="8229600" cy="6072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428596" y="785794"/>
            <a:ext cx="82868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400" b="1" dirty="0" smtClean="0">
                <a:ea typeface="Calibri" pitchFamily="34" charset="0"/>
                <a:cs typeface="Times New Roman" pitchFamily="18" charset="0"/>
              </a:rPr>
              <a:t>Azioni sismiche (q</a:t>
            </a:r>
            <a:r>
              <a:rPr lang="it-IT" sz="2400" b="1" baseline="-30000" dirty="0" smtClean="0">
                <a:ea typeface="Calibri" pitchFamily="34" charset="0"/>
                <a:cs typeface="Times New Roman" pitchFamily="18" charset="0"/>
              </a:rPr>
              <a:t>6</a:t>
            </a:r>
            <a:r>
              <a:rPr lang="it-IT" sz="2400" b="1" dirty="0" smtClean="0">
                <a:ea typeface="Calibri" pitchFamily="34" charset="0"/>
                <a:cs typeface="Times New Roman" pitchFamily="18" charset="0"/>
              </a:rPr>
              <a:t>)</a:t>
            </a:r>
            <a:endParaRPr lang="it-IT" sz="2400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it-IT" dirty="0" smtClean="0">
                <a:ea typeface="Calibri" pitchFamily="34" charset="0"/>
                <a:cs typeface="Times New Roman" pitchFamily="18" charset="0"/>
              </a:rPr>
              <a:t>  Coefficiente di struttura β:</a:t>
            </a:r>
            <a:endParaRPr lang="it-IT" dirty="0" smtClean="0">
              <a:cs typeface="Arial" pitchFamily="34" charset="0"/>
            </a:endParaRPr>
          </a:p>
          <a:p>
            <a:pPr marL="808038" lvl="0" indent="-8080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ea typeface="Calibri" pitchFamily="34" charset="0"/>
                <a:cs typeface="Times New Roman" pitchFamily="18" charset="0"/>
              </a:rPr>
              <a:t>                 β =	1 per strutture a telaio, archi incastrati, pile a telaio;</a:t>
            </a:r>
            <a:endParaRPr lang="it-IT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ea typeface="Calibri" pitchFamily="34" charset="0"/>
                <a:cs typeface="Times New Roman" pitchFamily="18" charset="0"/>
              </a:rPr>
              <a:t>                 β =     1,2 per pile singole o pile a telaio per azioni ortogonali;</a:t>
            </a:r>
            <a:endParaRPr lang="it-IT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ea typeface="Calibri" pitchFamily="34" charset="0"/>
                <a:cs typeface="Times New Roman" pitchFamily="18" charset="0"/>
              </a:rPr>
              <a:t>                 β =     2,5 per gli apparecchi di appoggio e i dispositivi di ritegno;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it-IT" dirty="0" smtClean="0">
                <a:ea typeface="Calibri" pitchFamily="34" charset="0"/>
                <a:cs typeface="Times New Roman" pitchFamily="18" charset="0"/>
              </a:rPr>
              <a:t>  Coefficiente di fondazione Ɛ; da stabilire in relazione alle caratteristiche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ea typeface="Calibri" pitchFamily="34" charset="0"/>
                <a:cs typeface="Times New Roman" pitchFamily="18" charset="0"/>
              </a:rPr>
              <a:t>    meccaniche dei terreni di </a:t>
            </a:r>
            <a:r>
              <a:rPr lang="it-IT" dirty="0" err="1" smtClean="0">
                <a:ea typeface="Calibri" pitchFamily="34" charset="0"/>
                <a:cs typeface="Times New Roman" pitchFamily="18" charset="0"/>
              </a:rPr>
              <a:t>sedime</a:t>
            </a:r>
            <a:r>
              <a:rPr lang="it-IT" dirty="0" smtClean="0">
                <a:ea typeface="Calibri" pitchFamily="34" charset="0"/>
                <a:cs typeface="Times New Roman" pitchFamily="18" charset="0"/>
              </a:rPr>
              <a:t> con: </a:t>
            </a:r>
            <a:endParaRPr lang="it-IT" dirty="0" smtClean="0"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ea typeface="Calibri" pitchFamily="34" charset="0"/>
                <a:cs typeface="Times New Roman" pitchFamily="18" charset="0"/>
              </a:rPr>
              <a:t>1,0 &lt; Ɛ &lt; 1,3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2400" dirty="0" smtClean="0">
              <a:ea typeface="Calibri" pitchFamily="34" charset="0"/>
              <a:cs typeface="Times New Roman" pitchFamily="18" charset="0"/>
            </a:endParaRPr>
          </a:p>
          <a:p>
            <a:r>
              <a:rPr lang="it-IT" sz="2400" b="1" dirty="0" smtClean="0"/>
              <a:t>Resistenze parassite dei vincoli (q</a:t>
            </a:r>
            <a:r>
              <a:rPr lang="it-IT" sz="2400" b="1" baseline="-25000" dirty="0" smtClean="0"/>
              <a:t>7</a:t>
            </a:r>
            <a:r>
              <a:rPr lang="it-IT" sz="2400" b="1" dirty="0" smtClean="0"/>
              <a:t>)</a:t>
            </a:r>
            <a:endParaRPr lang="it-IT" sz="2400" dirty="0" smtClean="0"/>
          </a:p>
          <a:p>
            <a:r>
              <a:rPr lang="it-IT" dirty="0" smtClean="0"/>
              <a:t>Tutti gli appoggi mobili devono essere muniti di dispositivi di fine corsa, in modo da bloccare il movimento, qualora questo, risultasse di entità superiore a quella prevista dal progettista.</a:t>
            </a:r>
          </a:p>
          <a:p>
            <a:r>
              <a:rPr lang="it-IT" dirty="0" smtClean="0"/>
              <a:t>In fase di progetto non vanno trascurati gli effetti dovuti all’escursione termica </a:t>
            </a:r>
          </a:p>
          <a:p>
            <a:r>
              <a:rPr lang="it-IT" dirty="0" smtClean="0"/>
              <a:t>(-10° C e + 60° C) e di quelli derivanti dalle azioni sismiche.</a:t>
            </a:r>
          </a:p>
          <a:p>
            <a:r>
              <a:rPr lang="it-IT" b="1" dirty="0" smtClean="0"/>
              <a:t> </a:t>
            </a:r>
            <a:endParaRPr lang="it-IT" dirty="0" smtClean="0"/>
          </a:p>
        </p:txBody>
      </p:sp>
      <p:sp>
        <p:nvSpPr>
          <p:cNvPr id="6" name="CasellaDiTesto 5"/>
          <p:cNvSpPr txBox="1"/>
          <p:nvPr/>
        </p:nvSpPr>
        <p:spPr>
          <a:xfrm>
            <a:off x="0" y="-24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Costruzioni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57158" y="1265527"/>
            <a:ext cx="857256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 smtClean="0"/>
              <a:t>Azioni sui parapetti, urto di veicoli in svio (q</a:t>
            </a:r>
            <a:r>
              <a:rPr lang="it-IT" sz="2400" b="1" baseline="-25000" dirty="0" smtClean="0"/>
              <a:t>8</a:t>
            </a:r>
            <a:r>
              <a:rPr lang="it-IT" sz="2400" b="1" dirty="0" smtClean="0"/>
              <a:t>)</a:t>
            </a:r>
            <a:endParaRPr lang="it-IT" sz="2400" dirty="0" smtClean="0"/>
          </a:p>
          <a:p>
            <a:r>
              <a:rPr lang="it-IT" dirty="0" smtClean="0"/>
              <a:t>I parapetti di altezza minima 1 m vengono calcolati per un’azione orizzontale pari a 0,13 t/m applicata al corrimano.</a:t>
            </a:r>
          </a:p>
          <a:p>
            <a:r>
              <a:rPr lang="it-IT" dirty="0" smtClean="0"/>
              <a:t>I </a:t>
            </a:r>
            <a:r>
              <a:rPr lang="it-IT" dirty="0" err="1" smtClean="0"/>
              <a:t>sicurvia</a:t>
            </a:r>
            <a:r>
              <a:rPr lang="it-IT" dirty="0" smtClean="0"/>
              <a:t> devono essere dimensionati per una forza orizzontale trasversale non inferiore a 4500 Kg applicata a 0,60  dal piano viario; ai montanti deve essere applicata simultaneamente una forza orizzontale longitudinale non inferiore a 3000 kg.</a:t>
            </a:r>
          </a:p>
          <a:p>
            <a:r>
              <a:rPr lang="it-IT" b="1" dirty="0" smtClean="0"/>
              <a:t> </a:t>
            </a:r>
          </a:p>
          <a:p>
            <a:endParaRPr lang="it-IT" dirty="0" smtClean="0"/>
          </a:p>
          <a:p>
            <a:r>
              <a:rPr lang="it-IT" sz="2400" b="1" dirty="0" smtClean="0"/>
              <a:t>Altri carichi variabili (q</a:t>
            </a:r>
            <a:r>
              <a:rPr lang="it-IT" sz="2400" b="1" baseline="-25000" dirty="0" smtClean="0"/>
              <a:t>9</a:t>
            </a:r>
            <a:r>
              <a:rPr lang="it-IT" sz="2400" b="1" dirty="0" smtClean="0"/>
              <a:t>)</a:t>
            </a:r>
          </a:p>
          <a:p>
            <a:r>
              <a:rPr lang="it-IT" dirty="0" smtClean="0"/>
              <a:t>Sono: gli effetti della corrente sulle pile di acqua, la pressione dei ghiacci, l’urto dei natanti, ecc.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dirty="0" smtClean="0">
              <a:cs typeface="Arial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Costruzioni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0" y="642918"/>
          <a:ext cx="6329389" cy="3338647"/>
        </p:xfrm>
        <a:graphic>
          <a:graphicData uri="http://schemas.openxmlformats.org/presentationml/2006/ole">
            <p:oleObj spid="_x0000_s90114" name="AutoCAD Drawing" r:id="rId3" imgW="11963520" imgH="6705720" progId="AutoCAD.Drawing.17">
              <p:embed/>
            </p:oleObj>
          </a:graphicData>
        </a:graphic>
      </p:graphicFrame>
      <p:sp>
        <p:nvSpPr>
          <p:cNvPr id="5" name="Rettangolo 4"/>
          <p:cNvSpPr/>
          <p:nvPr/>
        </p:nvSpPr>
        <p:spPr>
          <a:xfrm>
            <a:off x="5857884" y="1071546"/>
            <a:ext cx="26715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2000" dirty="0" smtClean="0">
                <a:latin typeface="+mj-lt"/>
              </a:rPr>
              <a:t>Per i ponti di </a:t>
            </a:r>
            <a:r>
              <a:rPr lang="it-IT" sz="2000" b="1" dirty="0" smtClean="0">
                <a:latin typeface="+mj-lt"/>
              </a:rPr>
              <a:t>I categoria</a:t>
            </a:r>
            <a:endParaRPr lang="it-IT" sz="2000" dirty="0">
              <a:latin typeface="+mj-lt"/>
            </a:endParaRP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1357290" y="571480"/>
            <a:ext cx="40719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Modalità di applicazione dei carichi</a:t>
            </a:r>
            <a:endParaRPr kumimoji="0" lang="it-IT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0116" name="Object 4"/>
          <p:cNvGraphicFramePr>
            <a:graphicFrameLocks noChangeAspect="1"/>
          </p:cNvGraphicFramePr>
          <p:nvPr/>
        </p:nvGraphicFramePr>
        <p:xfrm>
          <a:off x="2500298" y="3714752"/>
          <a:ext cx="7270750" cy="3506787"/>
        </p:xfrm>
        <a:graphic>
          <a:graphicData uri="http://schemas.openxmlformats.org/presentationml/2006/ole">
            <p:oleObj spid="_x0000_s90116" name="AutoCAD Drawing" r:id="rId4" imgW="11963520" imgH="6705720" progId="AutoCAD.Drawing.17">
              <p:embed/>
            </p:oleObj>
          </a:graphicData>
        </a:graphic>
      </p:graphicFrame>
      <p:sp>
        <p:nvSpPr>
          <p:cNvPr id="8" name="Rettangolo 7"/>
          <p:cNvSpPr/>
          <p:nvPr/>
        </p:nvSpPr>
        <p:spPr>
          <a:xfrm>
            <a:off x="285720" y="6143644"/>
            <a:ext cx="27404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2000" dirty="0" smtClean="0">
                <a:latin typeface="+mj-lt"/>
              </a:rPr>
              <a:t>Per i ponti di </a:t>
            </a:r>
            <a:r>
              <a:rPr lang="it-IT" sz="2000" b="1" dirty="0" smtClean="0">
                <a:latin typeface="+mj-lt"/>
              </a:rPr>
              <a:t>II categoria</a:t>
            </a:r>
            <a:endParaRPr lang="it-IT" sz="2000" dirty="0">
              <a:latin typeface="+mj-lt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-24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Costruzioni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0" y="1142984"/>
            <a:ext cx="792958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Per i ponti di 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III categoria: </a:t>
            </a:r>
            <a:r>
              <a:rPr lang="it-IT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Il carico q</a:t>
            </a:r>
            <a:r>
              <a:rPr lang="it-IT" baseline="-30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1,e</a:t>
            </a:r>
            <a:r>
              <a:rPr lang="it-IT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nelle posizioni più gravose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it-IT" sz="11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	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85720" y="1714488"/>
            <a:ext cx="842968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b="1" dirty="0" smtClean="0"/>
              <a:t>Il calcolo delle strutture secondarie: </a:t>
            </a:r>
            <a:r>
              <a:rPr lang="it-IT" dirty="0" smtClean="0"/>
              <a:t>(soletta dell’impalcato, gli sbalzi laterali e traversi di collegamento fra le travi principali). Le azioni da considerare sono: </a:t>
            </a:r>
          </a:p>
          <a:p>
            <a:pPr lvl="0"/>
            <a:endParaRPr lang="it-IT" sz="1600" dirty="0" smtClean="0"/>
          </a:p>
          <a:p>
            <a:pPr>
              <a:buFont typeface="Arial" pitchFamily="34" charset="0"/>
              <a:buChar char="•"/>
            </a:pPr>
            <a:r>
              <a:rPr lang="it-IT" sz="1600" dirty="0" smtClean="0"/>
              <a:t>   Per i ponti di </a:t>
            </a:r>
            <a:r>
              <a:rPr lang="it-IT" sz="1600" b="1" dirty="0" smtClean="0"/>
              <a:t>I e II categoria</a:t>
            </a:r>
            <a:endParaRPr lang="it-IT" sz="1600" dirty="0" smtClean="0"/>
          </a:p>
          <a:p>
            <a:pPr lvl="0" algn="r"/>
            <a:r>
              <a:rPr lang="it-IT" sz="1600" dirty="0" smtClean="0"/>
              <a:t>Una sola fila di tre ruote del carico q</a:t>
            </a:r>
            <a:r>
              <a:rPr lang="it-IT" sz="1600" baseline="-25000" dirty="0" smtClean="0"/>
              <a:t>1,a</a:t>
            </a:r>
            <a:r>
              <a:rPr lang="it-IT" sz="1600" dirty="0" smtClean="0"/>
              <a:t> nella posizione </a:t>
            </a:r>
          </a:p>
          <a:p>
            <a:pPr lvl="0" algn="r"/>
            <a:r>
              <a:rPr lang="it-IT" sz="1600" dirty="0" smtClean="0"/>
              <a:t>più sfavorevole,  </a:t>
            </a:r>
            <a:r>
              <a:rPr lang="it-IT" sz="1600" i="1" dirty="0" smtClean="0"/>
              <a:t>indipendentemente dall’ingombro </a:t>
            </a:r>
          </a:p>
          <a:p>
            <a:pPr lvl="0" algn="r"/>
            <a:r>
              <a:rPr lang="it-IT" sz="1600" i="1" dirty="0" smtClean="0"/>
              <a:t>trasversale del mezzo</a:t>
            </a:r>
            <a:endParaRPr lang="it-IT" sz="1600" dirty="0" smtClean="0"/>
          </a:p>
          <a:p>
            <a:endParaRPr lang="it-IT" dirty="0" smtClean="0"/>
          </a:p>
          <a:p>
            <a:endParaRPr lang="it-IT" dirty="0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428596" y="2500306"/>
          <a:ext cx="4429156" cy="2391192"/>
        </p:xfrm>
        <a:graphic>
          <a:graphicData uri="http://schemas.openxmlformats.org/presentationml/2006/ole">
            <p:oleObj spid="_x0000_s91138" name="AutoCAD Drawing" r:id="rId3" imgW="11963520" imgH="6705720" progId="AutoCAD.Drawing.17">
              <p:embed/>
            </p:oleObj>
          </a:graphicData>
        </a:graphic>
      </p:graphicFrame>
      <p:sp>
        <p:nvSpPr>
          <p:cNvPr id="8" name="Rettangolo 7"/>
          <p:cNvSpPr/>
          <p:nvPr/>
        </p:nvSpPr>
        <p:spPr>
          <a:xfrm>
            <a:off x="428596" y="5072074"/>
            <a:ext cx="6215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3" lvl="3">
              <a:buFont typeface="Arial" pitchFamily="34" charset="0"/>
              <a:buChar char="•"/>
            </a:pPr>
            <a:r>
              <a:rPr lang="it-IT" dirty="0" smtClean="0"/>
              <a:t>Per i marciapiedi </a:t>
            </a:r>
            <a:r>
              <a:rPr lang="it-IT" b="1" dirty="0" smtClean="0"/>
              <a:t>non protetti da </a:t>
            </a:r>
            <a:r>
              <a:rPr lang="it-IT" b="1" dirty="0" err="1" smtClean="0"/>
              <a:t>sicurvia</a:t>
            </a:r>
            <a:endParaRPr lang="it-IT" dirty="0"/>
          </a:p>
        </p:txBody>
      </p:sp>
      <p:graphicFrame>
        <p:nvGraphicFramePr>
          <p:cNvPr id="91139" name="Object 3"/>
          <p:cNvGraphicFramePr>
            <a:graphicFrameLocks noChangeAspect="1"/>
          </p:cNvGraphicFramePr>
          <p:nvPr/>
        </p:nvGraphicFramePr>
        <p:xfrm>
          <a:off x="4583510" y="4643446"/>
          <a:ext cx="4060456" cy="2214554"/>
        </p:xfrm>
        <a:graphic>
          <a:graphicData uri="http://schemas.openxmlformats.org/presentationml/2006/ole">
            <p:oleObj spid="_x0000_s91139" name="AutoCAD Drawing" r:id="rId4" imgW="11963520" imgH="6705720" progId="AutoCAD.Drawing.17">
              <p:embed/>
            </p:oleObj>
          </a:graphicData>
        </a:graphic>
      </p:graphicFrame>
      <p:sp>
        <p:nvSpPr>
          <p:cNvPr id="10" name="Rettangolo 9"/>
          <p:cNvSpPr/>
          <p:nvPr/>
        </p:nvSpPr>
        <p:spPr>
          <a:xfrm>
            <a:off x="1571604" y="5429264"/>
            <a:ext cx="11917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1600" dirty="0" smtClean="0"/>
              <a:t> Il carico 1</a:t>
            </a:r>
            <a:r>
              <a:rPr lang="it-IT" sz="1600" baseline="-25000" dirty="0" smtClean="0"/>
              <a:t>1,c</a:t>
            </a:r>
            <a:endParaRPr lang="it-IT" sz="16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0" y="-24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Costruzioni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4774176" y="357166"/>
          <a:ext cx="5369988" cy="2928958"/>
        </p:xfrm>
        <a:graphic>
          <a:graphicData uri="http://schemas.openxmlformats.org/presentationml/2006/ole">
            <p:oleObj spid="_x0000_s92161" name="AutoCAD Drawing" r:id="rId3" imgW="10725150" imgH="5848350" progId="AutoCAD.Drawing.17">
              <p:embed/>
            </p:oleObj>
          </a:graphicData>
        </a:graphic>
      </p:graphicFrame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357158" y="85723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Per i ponti di 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III categoria 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 per i marciapiedi </a:t>
            </a:r>
            <a:r>
              <a:rPr kumimoji="0" lang="it-IT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protetti da </a:t>
            </a:r>
            <a:r>
              <a:rPr kumimoji="0" lang="it-IT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sicurvia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857224" y="1285860"/>
            <a:ext cx="1383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dirty="0" smtClean="0"/>
              <a:t>Il carico </a:t>
            </a:r>
            <a:r>
              <a:rPr lang="it-IT" sz="2400" b="1" dirty="0" smtClean="0"/>
              <a:t>q</a:t>
            </a:r>
            <a:r>
              <a:rPr lang="it-IT" sz="2400" b="1" baseline="-25000" dirty="0" smtClean="0"/>
              <a:t>1,d</a:t>
            </a:r>
            <a:endParaRPr lang="it-IT" b="1" dirty="0"/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285720" y="2857496"/>
            <a:ext cx="871543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Le azioni insistenti , direttamente sul manto stradale, si trasferiscono alle strutture di sostegno.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La</a:t>
            </a:r>
            <a:r>
              <a:rPr kumimoji="0" lang="it-IT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ripartizione, </a:t>
            </a:r>
            <a:r>
              <a:rPr kumimoji="0" lang="it-IT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secondo </a:t>
            </a:r>
            <a:r>
              <a:rPr kumimoji="0" lang="it-IT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Winkler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con angolo di diffusione di 45° fino al piano medio della struttura portante, </a:t>
            </a:r>
            <a:r>
              <a:rPr lang="it-IT" dirty="0" smtClean="0">
                <a:latin typeface="+mj-lt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econdo tali ipotesi il carico di una ruota (Pr) produce un’impronta a x b sul piano di transito, si ripartisce a livello del piano medio della soletta su un rettangolo pari a:      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A x B = (a + 2m + s) x (b + 2m + s)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4286248" y="4143380"/>
          <a:ext cx="5000625" cy="2725738"/>
        </p:xfrm>
        <a:graphic>
          <a:graphicData uri="http://schemas.openxmlformats.org/presentationml/2006/ole">
            <p:oleObj spid="_x0000_s92165" name="AutoCAD Drawing" r:id="rId4" imgW="11963520" imgH="6705720" progId="AutoCAD.Drawing.17">
              <p:embed/>
            </p:oleObj>
          </a:graphicData>
        </a:graphic>
      </p:graphicFrame>
      <p:graphicFrame>
        <p:nvGraphicFramePr>
          <p:cNvPr id="92166" name="Object 6"/>
          <p:cNvGraphicFramePr>
            <a:graphicFrameLocks noChangeAspect="1"/>
          </p:cNvGraphicFramePr>
          <p:nvPr/>
        </p:nvGraphicFramePr>
        <p:xfrm>
          <a:off x="0" y="4572008"/>
          <a:ext cx="4214812" cy="2297113"/>
        </p:xfrm>
        <a:graphic>
          <a:graphicData uri="http://schemas.openxmlformats.org/presentationml/2006/ole">
            <p:oleObj spid="_x0000_s92166" name="AutoCAD Drawing" r:id="rId5" imgW="11963520" imgH="6705720" progId="AutoCAD.Drawing.17">
              <p:embed/>
            </p:oleObj>
          </a:graphicData>
        </a:graphic>
      </p:graphicFrame>
      <p:sp>
        <p:nvSpPr>
          <p:cNvPr id="11" name="CasellaDiTesto 10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Costruzioni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 bwMode="auto">
          <a:xfrm>
            <a:off x="785786" y="428612"/>
            <a:ext cx="835821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4°Ponte</a:t>
            </a:r>
            <a:r>
              <a:rPr kumimoji="0" lang="it-IT" sz="36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 sul Canal Grande a Venezia di Santiago </a:t>
            </a:r>
            <a:r>
              <a:rPr kumimoji="0" lang="it-IT" sz="3600" b="1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Calatrava</a:t>
            </a:r>
            <a:endParaRPr kumimoji="0" lang="it-IT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Immagine 6" descr="C:\Users\Chiara\AppData\Local\Microsoft\Windows\Temporary Internet Files\Content.Word\Renderin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285860"/>
            <a:ext cx="5934075" cy="2322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magine 4" descr="F:\tesina la strada\Calatrava\4° ponte Venezia\Scans_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929066"/>
            <a:ext cx="3371850" cy="2468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magine 5" descr="F:\tesina la strada\Calatrava\4° ponte Venezia\6project.jpg"/>
          <p:cNvPicPr/>
          <p:nvPr/>
        </p:nvPicPr>
        <p:blipFill>
          <a:blip r:embed="rId4"/>
          <a:srcRect l="22153" r="24010"/>
          <a:stretch>
            <a:fillRect/>
          </a:stretch>
        </p:blipFill>
        <p:spPr bwMode="auto">
          <a:xfrm>
            <a:off x="5143504" y="3500438"/>
            <a:ext cx="3071834" cy="302895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8" name="CasellaDiTesto 7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Tecnologia delle costruzioni</a:t>
            </a:r>
            <a:endParaRPr lang="it-IT" sz="2000" b="1" dirty="0">
              <a:latin typeface="+mj-lt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142844" y="1214422"/>
            <a:ext cx="23574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+mj-lt"/>
              </a:rPr>
              <a:t>Progettista: </a:t>
            </a:r>
            <a:r>
              <a:rPr lang="it-IT" dirty="0" smtClean="0">
                <a:latin typeface="+mj-lt"/>
              </a:rPr>
              <a:t>      Santiago </a:t>
            </a:r>
            <a:r>
              <a:rPr lang="it-IT" dirty="0" err="1" smtClean="0">
                <a:latin typeface="+mj-lt"/>
              </a:rPr>
              <a:t>Calatrava</a:t>
            </a:r>
            <a:endParaRPr lang="it-IT" dirty="0" smtClean="0">
              <a:latin typeface="+mj-lt"/>
            </a:endParaRPr>
          </a:p>
          <a:p>
            <a:endParaRPr lang="it-IT" dirty="0" smtClean="0">
              <a:latin typeface="+mj-lt"/>
            </a:endParaRPr>
          </a:p>
          <a:p>
            <a:r>
              <a:rPr lang="it-IT" b="1" dirty="0" smtClean="0">
                <a:latin typeface="+mj-lt"/>
              </a:rPr>
              <a:t>Tempi progetto:   </a:t>
            </a:r>
            <a:r>
              <a:rPr lang="it-IT" dirty="0" smtClean="0">
                <a:latin typeface="+mj-lt"/>
              </a:rPr>
              <a:t> 1996 – 2002</a:t>
            </a:r>
          </a:p>
          <a:p>
            <a:endParaRPr lang="it-IT" dirty="0" smtClean="0">
              <a:latin typeface="+mj-lt"/>
            </a:endParaRPr>
          </a:p>
          <a:p>
            <a:r>
              <a:rPr lang="it-IT" b="1" dirty="0" smtClean="0">
                <a:latin typeface="+mj-lt"/>
              </a:rPr>
              <a:t>Tempi di realizzazione:</a:t>
            </a:r>
            <a:r>
              <a:rPr lang="it-IT" dirty="0" smtClean="0">
                <a:latin typeface="+mj-lt"/>
              </a:rPr>
              <a:t> novembre 2002 -2008 </a:t>
            </a:r>
          </a:p>
          <a:p>
            <a:endParaRPr lang="it-IT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8150" y="5643578"/>
            <a:ext cx="626300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magine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642942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Tecnologia delle costruzioni</a:t>
            </a:r>
            <a:endParaRPr lang="it-IT" sz="2000" b="1" dirty="0">
              <a:latin typeface="+mj-lt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143108" y="857232"/>
            <a:ext cx="4857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latin typeface="+mj-lt"/>
              </a:rPr>
              <a:t>Messa in opera del concio centrale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:\tesina la strada\Calatrava\4° ponte Venezia\immagini\1209022950764_cala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2857520" cy="4326057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3" name="Immagine 2" descr="F:\tesina la strada\Calatrava\4° ponte Venezia\immagini\1209022946617_c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643182"/>
            <a:ext cx="5535950" cy="3891604"/>
          </a:xfrm>
          <a:prstGeom prst="rect">
            <a:avLst/>
          </a:prstGeom>
          <a:noFill/>
          <a:ln w="19050">
            <a:solidFill>
              <a:srgbClr val="99FF33"/>
            </a:solidFill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Tecnologia delle costruzioni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/>
          <p:nvPr/>
        </p:nvGrpSpPr>
        <p:grpSpPr>
          <a:xfrm>
            <a:off x="5234342" y="4929198"/>
            <a:ext cx="2771420" cy="1795252"/>
            <a:chOff x="4096104" y="3367373"/>
            <a:chExt cx="2771420" cy="1795252"/>
          </a:xfrm>
          <a:scene3d>
            <a:camera prst="orthographicFront"/>
            <a:lightRig rig="flat" dir="t"/>
          </a:scene3d>
        </p:grpSpPr>
        <p:sp>
          <p:nvSpPr>
            <p:cNvPr id="26" name="Rettangolo arrotondato 25"/>
            <p:cNvSpPr/>
            <p:nvPr/>
          </p:nvSpPr>
          <p:spPr>
            <a:xfrm>
              <a:off x="4096104" y="3367373"/>
              <a:ext cx="2771420" cy="1795252"/>
            </a:xfrm>
            <a:prstGeom prst="roundRect">
              <a:avLst>
                <a:gd name="adj" fmla="val 10000"/>
              </a:avLst>
            </a:prstGeom>
            <a:ln w="28575">
              <a:solidFill>
                <a:srgbClr val="F2440E"/>
              </a:solidFill>
            </a:ln>
            <a:sp3d z="-190500" extrusionH="12700" prstMaterial="plastic">
              <a:bevelT w="50800" h="50800"/>
            </a:sp3d>
          </p:spPr>
          <p:style>
            <a:lnRef idx="1">
              <a:schemeClr val="accent5">
                <a:hueOff val="-6622584"/>
                <a:satOff val="26541"/>
                <a:lumOff val="5752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ettangolo 26"/>
            <p:cNvSpPr/>
            <p:nvPr/>
          </p:nvSpPr>
          <p:spPr>
            <a:xfrm>
              <a:off x="4966966" y="3855622"/>
              <a:ext cx="1861122" cy="1267567"/>
            </a:xfrm>
            <a:prstGeom prst="rect">
              <a:avLst/>
            </a:prstGeom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kern="1200" dirty="0"/>
                <a:t>BARICCO</a:t>
              </a:r>
              <a:r>
                <a:rPr lang="it-IT" sz="1100" kern="1200" dirty="0"/>
                <a:t> "Oceano mare"</a:t>
              </a: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kern="1200" dirty="0"/>
                <a:t>DANTE</a:t>
              </a:r>
              <a:r>
                <a:rPr lang="it-IT" sz="1100" kern="1200" dirty="0"/>
                <a:t>                                    "La Divina Commedia"</a:t>
              </a:r>
            </a:p>
          </p:txBody>
        </p:sp>
      </p:grpSp>
      <p:grpSp>
        <p:nvGrpSpPr>
          <p:cNvPr id="5" name="Gruppo 4"/>
          <p:cNvGrpSpPr/>
          <p:nvPr/>
        </p:nvGrpSpPr>
        <p:grpSpPr>
          <a:xfrm>
            <a:off x="1138238" y="5072936"/>
            <a:ext cx="2519473" cy="1632047"/>
            <a:chOff x="0" y="3448975"/>
            <a:chExt cx="2519473" cy="1632047"/>
          </a:xfrm>
          <a:scene3d>
            <a:camera prst="orthographicFront"/>
            <a:lightRig rig="flat" dir="t"/>
          </a:scene3d>
        </p:grpSpPr>
        <p:sp>
          <p:nvSpPr>
            <p:cNvPr id="24" name="Rettangolo arrotondato 23"/>
            <p:cNvSpPr/>
            <p:nvPr/>
          </p:nvSpPr>
          <p:spPr>
            <a:xfrm>
              <a:off x="0" y="3448975"/>
              <a:ext cx="2519473" cy="1632047"/>
            </a:xfrm>
            <a:prstGeom prst="roundRect">
              <a:avLst>
                <a:gd name="adj" fmla="val 10000"/>
              </a:avLst>
            </a:prstGeom>
            <a:ln w="28575">
              <a:solidFill>
                <a:srgbClr val="FFC000"/>
              </a:solidFill>
            </a:ln>
            <a:sp3d z="-190500" extrusionH="12700" prstMaterial="plastic">
              <a:bevelT w="50800" h="50800"/>
            </a:sp3d>
          </p:spPr>
          <p:style>
            <a:lnRef idx="1">
              <a:schemeClr val="accent5">
                <a:hueOff val="-9933876"/>
                <a:satOff val="39811"/>
                <a:lumOff val="8628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ettangolo 24"/>
            <p:cNvSpPr/>
            <p:nvPr/>
          </p:nvSpPr>
          <p:spPr>
            <a:xfrm>
              <a:off x="35851" y="3892838"/>
              <a:ext cx="1691929" cy="1152333"/>
            </a:xfrm>
            <a:prstGeom prst="rect">
              <a:avLst/>
            </a:prstGeom>
            <a:ln w="28575">
              <a:noFill/>
            </a:ln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kern="1200" dirty="0"/>
                <a:t>KERUAC J. </a:t>
              </a:r>
              <a:r>
                <a:rPr lang="it-IT" sz="1600" kern="1200" dirty="0" smtClean="0"/>
                <a:t>            </a:t>
              </a:r>
              <a:r>
                <a:rPr lang="it-IT" sz="1100" kern="1200" dirty="0" smtClean="0"/>
                <a:t>"</a:t>
              </a:r>
              <a:r>
                <a:rPr lang="it-IT" sz="1100" kern="1200" dirty="0"/>
                <a:t>Sulla strada"</a:t>
              </a:r>
            </a:p>
          </p:txBody>
        </p:sp>
      </p:grpSp>
      <p:grpSp>
        <p:nvGrpSpPr>
          <p:cNvPr id="6" name="Gruppo 5"/>
          <p:cNvGrpSpPr/>
          <p:nvPr/>
        </p:nvGrpSpPr>
        <p:grpSpPr>
          <a:xfrm>
            <a:off x="5486289" y="1650593"/>
            <a:ext cx="2519473" cy="1632047"/>
            <a:chOff x="4348051" y="-19125"/>
            <a:chExt cx="2519473" cy="1632047"/>
          </a:xfrm>
          <a:scene3d>
            <a:camera prst="orthographicFront"/>
            <a:lightRig rig="flat" dir="t"/>
          </a:scene3d>
        </p:grpSpPr>
        <p:sp>
          <p:nvSpPr>
            <p:cNvPr id="22" name="Rettangolo arrotondato 21"/>
            <p:cNvSpPr/>
            <p:nvPr/>
          </p:nvSpPr>
          <p:spPr>
            <a:xfrm>
              <a:off x="4348051" y="-19125"/>
              <a:ext cx="2519473" cy="1632047"/>
            </a:xfrm>
            <a:prstGeom prst="roundRect">
              <a:avLst>
                <a:gd name="adj" fmla="val 10000"/>
              </a:avLst>
            </a:prstGeom>
            <a:ln w="28575">
              <a:solidFill>
                <a:srgbClr val="00B0F0"/>
              </a:solidFill>
            </a:ln>
            <a:sp3d z="-190500" extrusionH="12700" prstMaterial="plastic">
              <a:bevelT w="50800" h="50800"/>
            </a:sp3d>
          </p:spPr>
          <p:style>
            <a:lnRef idx="1">
              <a:schemeClr val="accent5">
                <a:hueOff val="-3311292"/>
                <a:satOff val="13270"/>
                <a:lumOff val="287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ettangolo 22"/>
            <p:cNvSpPr/>
            <p:nvPr/>
          </p:nvSpPr>
          <p:spPr>
            <a:xfrm>
              <a:off x="5139744" y="16726"/>
              <a:ext cx="1691929" cy="1152333"/>
            </a:xfrm>
            <a:prstGeom prst="rect">
              <a:avLst/>
            </a:prstGeom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10" tIns="41910" rIns="41910" bIns="41910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400" kern="1200" dirty="0">
                  <a:latin typeface="+mn-lt"/>
                </a:rPr>
                <a:t>  </a:t>
              </a:r>
              <a:r>
                <a:rPr lang="it-IT" sz="1600" kern="1200" dirty="0">
                  <a:latin typeface="+mn-lt"/>
                </a:rPr>
                <a:t>SABA </a:t>
              </a:r>
              <a:endParaRPr lang="it-IT" sz="1600" kern="1200" dirty="0" smtClean="0">
                <a:latin typeface="+mn-lt"/>
              </a:endParaRP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it-IT" sz="1600" dirty="0" smtClean="0"/>
                <a:t>   </a:t>
              </a:r>
              <a:r>
                <a:rPr lang="it-IT" sz="1600" kern="1200" dirty="0" smtClean="0">
                  <a:latin typeface="+mn-lt"/>
                </a:rPr>
                <a:t> </a:t>
              </a:r>
              <a:r>
                <a:rPr lang="it-IT" sz="1400" kern="1200" dirty="0">
                  <a:latin typeface="+mn-lt"/>
                </a:rPr>
                <a:t>"Città vecchia"</a:t>
              </a:r>
            </a:p>
            <a:p>
              <a:pPr marL="57150" lvl="1" indent="-57150" algn="l" defTabSz="1333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500" kern="1200" dirty="0">
                <a:latin typeface="+mn-lt"/>
              </a:endParaRPr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kern="1200" dirty="0">
                  <a:latin typeface="+mn-lt"/>
                </a:rPr>
                <a:t>PALAZZESCHI</a:t>
              </a:r>
              <a:r>
                <a:rPr lang="it-IT" sz="1400" kern="1200" dirty="0">
                  <a:latin typeface="+mn-lt"/>
                </a:rPr>
                <a:t>                           "La passeggiata"</a:t>
              </a:r>
              <a:endParaRPr lang="it-IT" sz="500" kern="1200" dirty="0">
                <a:latin typeface="+mn-lt"/>
              </a:endParaRPr>
            </a:p>
            <a:p>
              <a:pPr marL="57150" lvl="1" indent="-57150" algn="l" defTabSz="1333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it-IT" sz="300" kern="1200" dirty="0">
                <a:latin typeface="+mn-lt"/>
              </a:endParaRPr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1138238" y="1650593"/>
            <a:ext cx="2519473" cy="1632047"/>
            <a:chOff x="0" y="-19125"/>
            <a:chExt cx="2519473" cy="1632047"/>
          </a:xfrm>
          <a:scene3d>
            <a:camera prst="orthographicFront"/>
            <a:lightRig rig="flat" dir="t"/>
          </a:scene3d>
        </p:grpSpPr>
        <p:sp>
          <p:nvSpPr>
            <p:cNvPr id="20" name="Rettangolo arrotondato 19"/>
            <p:cNvSpPr/>
            <p:nvPr/>
          </p:nvSpPr>
          <p:spPr>
            <a:xfrm>
              <a:off x="0" y="-19125"/>
              <a:ext cx="2519473" cy="1632047"/>
            </a:xfrm>
            <a:prstGeom prst="roundRect">
              <a:avLst>
                <a:gd name="adj" fmla="val 10000"/>
              </a:avLst>
            </a:prstGeom>
            <a:ln w="28575">
              <a:solidFill>
                <a:srgbClr val="00CC00"/>
              </a:solidFill>
            </a:ln>
            <a:sp3d z="-190500" extrusionH="12700" prstMaterial="plastic">
              <a:bevelT w="50800" h="50800"/>
            </a:sp3d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ettangolo 20"/>
            <p:cNvSpPr/>
            <p:nvPr/>
          </p:nvSpPr>
          <p:spPr>
            <a:xfrm>
              <a:off x="35851" y="16726"/>
              <a:ext cx="1691929" cy="1152333"/>
            </a:xfrm>
            <a:prstGeom prst="rect">
              <a:avLst/>
            </a:prstGeom>
            <a:ln w="28575">
              <a:noFill/>
            </a:ln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kern="1200" dirty="0" smtClean="0"/>
                <a:t>BARICCO</a:t>
              </a:r>
              <a:endParaRPr lang="it-IT" sz="1400" kern="1200" dirty="0" smtClean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it-IT" sz="1600" dirty="0" smtClean="0"/>
                <a:t> </a:t>
              </a:r>
              <a:r>
                <a:rPr lang="it-IT" sz="1600" kern="1200" dirty="0" smtClean="0"/>
                <a:t> </a:t>
              </a:r>
              <a:r>
                <a:rPr lang="it-IT" sz="1100" kern="1200" dirty="0"/>
                <a:t>"Questa storia"</a:t>
              </a: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kern="1200" dirty="0"/>
                <a:t>DANTE</a:t>
              </a:r>
              <a:r>
                <a:rPr lang="it-IT" sz="1100" kern="1200" dirty="0"/>
                <a:t>                               "La Divina Commedia"</a:t>
              </a:r>
            </a:p>
          </p:txBody>
        </p:sp>
      </p:grpSp>
      <p:sp>
        <p:nvSpPr>
          <p:cNvPr id="18" name="Torta 17"/>
          <p:cNvSpPr/>
          <p:nvPr/>
        </p:nvSpPr>
        <p:spPr>
          <a:xfrm>
            <a:off x="2312634" y="1982102"/>
            <a:ext cx="2208364" cy="2208364"/>
          </a:xfrm>
          <a:prstGeom prst="pieWedge">
            <a:avLst/>
          </a:prstGeom>
          <a:solidFill>
            <a:srgbClr val="00CC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Torta 12"/>
          <p:cNvSpPr/>
          <p:nvPr/>
        </p:nvSpPr>
        <p:spPr>
          <a:xfrm>
            <a:off x="2643175" y="2732248"/>
            <a:ext cx="1877824" cy="1561551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0904" tIns="120904" rIns="120904" bIns="120904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t-IT" sz="1700" kern="1200" dirty="0"/>
          </a:p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00" kern="1200" dirty="0">
                <a:solidFill>
                  <a:sysClr val="windowText" lastClr="000000"/>
                </a:solidFill>
              </a:rPr>
              <a:t>strada come </a:t>
            </a:r>
            <a:r>
              <a:rPr lang="it-IT" sz="1800" b="1" kern="1200" dirty="0"/>
              <a:t>METAFORA DELLA VITA</a:t>
            </a:r>
          </a:p>
        </p:txBody>
      </p:sp>
      <p:sp>
        <p:nvSpPr>
          <p:cNvPr id="16" name="Torta 15"/>
          <p:cNvSpPr/>
          <p:nvPr/>
        </p:nvSpPr>
        <p:spPr>
          <a:xfrm rot="5400000">
            <a:off x="4623001" y="1982102"/>
            <a:ext cx="2208364" cy="2208364"/>
          </a:xfrm>
          <a:prstGeom prst="pieWedg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311292"/>
              <a:satOff val="13270"/>
              <a:lumOff val="2876"/>
              <a:alphaOff val="0"/>
            </a:schemeClr>
          </a:fillRef>
          <a:effectRef idx="2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Torta 14"/>
          <p:cNvSpPr/>
          <p:nvPr/>
        </p:nvSpPr>
        <p:spPr>
          <a:xfrm>
            <a:off x="4623001" y="2741270"/>
            <a:ext cx="1877825" cy="1449196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2240" tIns="142240" rIns="142240" bIns="14224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t-IT" sz="2000" kern="1200" dirty="0"/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00" kern="1200" dirty="0">
                <a:solidFill>
                  <a:sysClr val="windowText" lastClr="000000"/>
                </a:solidFill>
              </a:rPr>
              <a:t>strada come </a:t>
            </a:r>
            <a:r>
              <a:rPr lang="it-IT" sz="2000" b="1" kern="1200" dirty="0"/>
              <a:t>LUOGO </a:t>
            </a:r>
            <a:r>
              <a:rPr lang="it-IT" sz="2000" b="1" kern="1200" dirty="0" err="1"/>
              <a:t>DI</a:t>
            </a:r>
            <a:r>
              <a:rPr lang="it-IT" sz="2000" b="1" kern="1200" dirty="0"/>
              <a:t> INCONTRI </a:t>
            </a:r>
          </a:p>
        </p:txBody>
      </p:sp>
      <p:sp>
        <p:nvSpPr>
          <p:cNvPr id="14" name="Torta 13"/>
          <p:cNvSpPr/>
          <p:nvPr/>
        </p:nvSpPr>
        <p:spPr>
          <a:xfrm rot="10800000">
            <a:off x="4623001" y="4292469"/>
            <a:ext cx="2208364" cy="2208364"/>
          </a:xfrm>
          <a:prstGeom prst="pieWedge">
            <a:avLst/>
          </a:prstGeom>
          <a:solidFill>
            <a:srgbClr val="FF33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622584"/>
              <a:satOff val="26541"/>
              <a:lumOff val="5752"/>
              <a:alphaOff val="0"/>
            </a:schemeClr>
          </a:fillRef>
          <a:effectRef idx="2">
            <a:schemeClr val="accent5">
              <a:hueOff val="-6622584"/>
              <a:satOff val="26541"/>
              <a:lumOff val="5752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Torta 16"/>
          <p:cNvSpPr/>
          <p:nvPr/>
        </p:nvSpPr>
        <p:spPr>
          <a:xfrm>
            <a:off x="4623001" y="4241468"/>
            <a:ext cx="1949263" cy="1428760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2240" tIns="142240" rIns="142240" bIns="14224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00" kern="1200" dirty="0">
                <a:solidFill>
                  <a:sysClr val="windowText" lastClr="000000"/>
                </a:solidFill>
              </a:rPr>
              <a:t>strada in senso </a:t>
            </a:r>
            <a:r>
              <a:rPr lang="it-IT" sz="1800" b="1" kern="1200" dirty="0"/>
              <a:t>ESISTENZIALE</a:t>
            </a:r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t-IT" sz="2400" b="1" kern="1200" dirty="0"/>
          </a:p>
        </p:txBody>
      </p:sp>
      <p:sp>
        <p:nvSpPr>
          <p:cNvPr id="12" name="Torta 11"/>
          <p:cNvSpPr/>
          <p:nvPr/>
        </p:nvSpPr>
        <p:spPr>
          <a:xfrm rot="16200000">
            <a:off x="2312634" y="4292469"/>
            <a:ext cx="2208364" cy="2208364"/>
          </a:xfrm>
          <a:prstGeom prst="pieWedg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Torta 18"/>
          <p:cNvSpPr/>
          <p:nvPr/>
        </p:nvSpPr>
        <p:spPr>
          <a:xfrm>
            <a:off x="2714612" y="4292469"/>
            <a:ext cx="1806386" cy="1592073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2240" tIns="142240" rIns="142240" bIns="14224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00" kern="1200" dirty="0">
                <a:solidFill>
                  <a:sysClr val="windowText" lastClr="000000"/>
                </a:solidFill>
              </a:rPr>
              <a:t>strada come </a:t>
            </a:r>
            <a:r>
              <a:rPr lang="it-IT" sz="2000" b="1" kern="1200" dirty="0"/>
              <a:t>SCELTA </a:t>
            </a:r>
            <a:r>
              <a:rPr lang="it-IT" sz="2000" b="1" kern="1200" dirty="0" err="1"/>
              <a:t>DI</a:t>
            </a:r>
            <a:r>
              <a:rPr lang="it-IT" sz="2000" b="1" kern="1200" dirty="0"/>
              <a:t> VITA</a:t>
            </a:r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00" b="0" kern="1200" dirty="0">
                <a:solidFill>
                  <a:sysClr val="windowText" lastClr="000000"/>
                </a:solidFill>
              </a:rPr>
              <a:t>(storia)</a:t>
            </a:r>
          </a:p>
        </p:txBody>
      </p:sp>
      <p:sp>
        <p:nvSpPr>
          <p:cNvPr id="28" name="CasellaDiTesto 27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Italiano e storia</a:t>
            </a:r>
            <a:endParaRPr lang="it-IT" sz="2000" b="1" dirty="0">
              <a:latin typeface="+mj-lt"/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642910" y="699955"/>
            <a:ext cx="792961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300" b="1" dirty="0" smtClean="0"/>
              <a:t>In letteratura la strada è un’immagine ampiamente sfruttata.</a:t>
            </a:r>
          </a:p>
          <a:p>
            <a:pPr algn="ctr"/>
            <a:r>
              <a:rPr lang="it-IT" sz="2300" b="1" dirty="0" smtClean="0"/>
              <a:t>Può assumere diverse accezioni a seconda del contesto</a:t>
            </a:r>
            <a:endParaRPr lang="it-IT" sz="23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17" grpId="0"/>
      <p:bldP spid="15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contenuto 6"/>
          <p:cNvSpPr>
            <a:spLocks noGrp="1"/>
          </p:cNvSpPr>
          <p:nvPr>
            <p:ph sz="half" idx="1"/>
          </p:nvPr>
        </p:nvSpPr>
        <p:spPr>
          <a:xfrm>
            <a:off x="457200" y="1214423"/>
            <a:ext cx="4038600" cy="3000396"/>
          </a:xfrm>
        </p:spPr>
        <p:txBody>
          <a:bodyPr/>
          <a:lstStyle/>
          <a:p>
            <a:r>
              <a:rPr lang="it-IT" dirty="0" smtClean="0"/>
              <a:t>BARICCO</a:t>
            </a:r>
          </a:p>
          <a:p>
            <a:pPr>
              <a:buNone/>
            </a:pPr>
            <a:r>
              <a:rPr lang="it-IT" sz="2000" b="1" u="sng" dirty="0" smtClean="0"/>
              <a:t>Questa storia</a:t>
            </a:r>
            <a:endParaRPr lang="it-IT" sz="2000" dirty="0" smtClean="0"/>
          </a:p>
          <a:p>
            <a:pPr marL="0" indent="0" algn="just">
              <a:buNone/>
            </a:pPr>
            <a:r>
              <a:rPr lang="it-IT" sz="2200" dirty="0" smtClean="0"/>
              <a:t>Narra di Ultimo Parri che vive amando la strada a tal punto che il suo sogno è quello di costruirne una, solo sua, che rappresenti la sua vita con tutte le soddisfazioni e le difficoltà. 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8" name="Segnaposto contenuto 7"/>
          <p:cNvSpPr>
            <a:spLocks noGrp="1"/>
          </p:cNvSpPr>
          <p:nvPr>
            <p:ph sz="half" idx="2"/>
          </p:nvPr>
        </p:nvSpPr>
        <p:spPr>
          <a:xfrm>
            <a:off x="4648200" y="1285861"/>
            <a:ext cx="4495800" cy="571503"/>
          </a:xfrm>
        </p:spPr>
        <p:txBody>
          <a:bodyPr/>
          <a:lstStyle/>
          <a:p>
            <a:r>
              <a:rPr lang="it-IT" dirty="0" smtClean="0"/>
              <a:t>DANTE - </a:t>
            </a:r>
            <a:r>
              <a:rPr lang="it-IT" sz="2000" b="1" dirty="0" smtClean="0"/>
              <a:t>Divina Commedia</a:t>
            </a:r>
            <a:endParaRPr lang="it-IT" sz="1800" dirty="0" smtClean="0"/>
          </a:p>
          <a:p>
            <a:pPr>
              <a:buNone/>
            </a:pP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Italiano</a:t>
            </a:r>
            <a:endParaRPr lang="it-IT" sz="2000" b="1" dirty="0">
              <a:latin typeface="+mj-lt"/>
            </a:endParaRPr>
          </a:p>
        </p:txBody>
      </p:sp>
      <p:sp>
        <p:nvSpPr>
          <p:cNvPr id="5" name="Titolo 1"/>
          <p:cNvSpPr txBox="1">
            <a:spLocks/>
          </p:cNvSpPr>
          <p:nvPr/>
        </p:nvSpPr>
        <p:spPr bwMode="auto">
          <a:xfrm>
            <a:off x="785786" y="642926"/>
            <a:ext cx="8358214" cy="714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Strada come </a:t>
            </a:r>
            <a:r>
              <a:rPr kumimoji="0" lang="it-IT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METAFORA</a:t>
            </a:r>
            <a:r>
              <a:rPr kumimoji="0" lang="it-IT" sz="3600" b="1" i="0" u="sng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 DELLA VITA</a:t>
            </a:r>
            <a:endParaRPr kumimoji="0" lang="it-IT" sz="2800" b="1" i="0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Segnaposto contenuto 7"/>
          <p:cNvSpPr txBox="1">
            <a:spLocks/>
          </p:cNvSpPr>
          <p:nvPr/>
        </p:nvSpPr>
        <p:spPr>
          <a:xfrm>
            <a:off x="4714876" y="3071810"/>
            <a:ext cx="4067204" cy="128588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INFERNO - canto IV</a:t>
            </a:r>
          </a:p>
          <a:p>
            <a:pPr marL="357188" indent="-357188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it-IT" dirty="0" smtClean="0"/>
              <a:t>22	</a:t>
            </a:r>
            <a:r>
              <a:rPr lang="it-IT" sz="1700" dirty="0" err="1" smtClean="0"/>
              <a:t>Andiam</a:t>
            </a:r>
            <a:r>
              <a:rPr lang="it-IT" sz="1700" dirty="0" smtClean="0"/>
              <a:t>, ché </a:t>
            </a:r>
            <a:r>
              <a:rPr lang="it-IT" sz="1700" b="1" dirty="0" smtClean="0"/>
              <a:t>la via lunga ne </a:t>
            </a:r>
            <a:r>
              <a:rPr lang="it-IT" sz="1700" b="1" dirty="0" err="1" smtClean="0"/>
              <a:t>sospigne</a:t>
            </a:r>
            <a:r>
              <a:rPr lang="it-IT" sz="1700" dirty="0" smtClean="0"/>
              <a:t>».</a:t>
            </a:r>
            <a:br>
              <a:rPr lang="it-IT" sz="1700" dirty="0" smtClean="0"/>
            </a:br>
            <a:r>
              <a:rPr lang="it-IT" sz="1700" dirty="0" smtClean="0"/>
              <a:t>Così si mise e così mi </a:t>
            </a:r>
            <a:r>
              <a:rPr lang="it-IT" sz="1700" dirty="0" err="1" smtClean="0"/>
              <a:t>fé</a:t>
            </a:r>
            <a:r>
              <a:rPr lang="it-IT" sz="1700" dirty="0" smtClean="0"/>
              <a:t> </a:t>
            </a:r>
            <a:r>
              <a:rPr lang="it-IT" sz="1700" dirty="0" err="1" smtClean="0"/>
              <a:t>intrare</a:t>
            </a:r>
            <a:r>
              <a:rPr lang="it-IT" sz="1700" dirty="0" smtClean="0"/>
              <a:t/>
            </a:r>
            <a:br>
              <a:rPr lang="it-IT" sz="1700" dirty="0" smtClean="0"/>
            </a:br>
            <a:r>
              <a:rPr lang="it-IT" sz="1700" dirty="0" smtClean="0"/>
              <a:t>nel primo cerchio che l'abisso cigne. </a:t>
            </a:r>
            <a:endParaRPr kumimoji="0" lang="it-IT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188" marR="0" lvl="0" indent="-3571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Connettore 1 11"/>
          <p:cNvCxnSpPr/>
          <p:nvPr/>
        </p:nvCxnSpPr>
        <p:spPr>
          <a:xfrm rot="5400000">
            <a:off x="2035157" y="3964785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egnaposto contenuto 7"/>
          <p:cNvSpPr txBox="1">
            <a:spLocks/>
          </p:cNvSpPr>
          <p:nvPr/>
        </p:nvSpPr>
        <p:spPr>
          <a:xfrm>
            <a:off x="4648200" y="4500570"/>
            <a:ext cx="4281518" cy="21431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it-IT" sz="1800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Da </a:t>
            </a:r>
            <a:r>
              <a:rPr lang="it-IT" dirty="0" smtClean="0"/>
              <a:t>questi passaggi emerge la visione di vita di </a:t>
            </a:r>
            <a:r>
              <a:rPr kumimoji="0" lang="it-IT" sz="1800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Dante</a:t>
            </a:r>
            <a:r>
              <a:rPr lang="it-IT" dirty="0" smtClean="0"/>
              <a:t>: la vita</a:t>
            </a:r>
            <a:r>
              <a:rPr kumimoji="0" lang="it-IT" sz="1800" i="0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è un lungo viaggio ed </a:t>
            </a:r>
            <a:r>
              <a:rPr lang="it-IT" dirty="0" smtClean="0"/>
              <a:t>è tipico degli uomini, in generale, perdersi e quindi smarrire la propria strada, come Dante perde la retta via.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it-IT" sz="1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it-IT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orta 23"/>
          <p:cNvSpPr/>
          <p:nvPr/>
        </p:nvSpPr>
        <p:spPr>
          <a:xfrm>
            <a:off x="1142976" y="71414"/>
            <a:ext cx="576000" cy="576000"/>
          </a:xfrm>
          <a:prstGeom prst="pieWedge">
            <a:avLst/>
          </a:prstGeom>
          <a:solidFill>
            <a:srgbClr val="00CC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Torta 25"/>
          <p:cNvSpPr/>
          <p:nvPr/>
        </p:nvSpPr>
        <p:spPr>
          <a:xfrm rot="5400000">
            <a:off x="1765482" y="285728"/>
            <a:ext cx="377626" cy="377626"/>
          </a:xfrm>
          <a:prstGeom prst="pieWedg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311292"/>
              <a:satOff val="13270"/>
              <a:lumOff val="2876"/>
              <a:alphaOff val="0"/>
            </a:schemeClr>
          </a:fillRef>
          <a:effectRef idx="2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Torta 27"/>
          <p:cNvSpPr/>
          <p:nvPr/>
        </p:nvSpPr>
        <p:spPr>
          <a:xfrm rot="10800000">
            <a:off x="1765482" y="714356"/>
            <a:ext cx="377626" cy="357190"/>
          </a:xfrm>
          <a:prstGeom prst="pieWedge">
            <a:avLst/>
          </a:prstGeom>
          <a:solidFill>
            <a:srgbClr val="FF33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622584"/>
              <a:satOff val="26541"/>
              <a:lumOff val="5752"/>
              <a:alphaOff val="0"/>
            </a:schemeClr>
          </a:fillRef>
          <a:effectRef idx="2">
            <a:schemeClr val="accent5">
              <a:hueOff val="-6622584"/>
              <a:satOff val="26541"/>
              <a:lumOff val="5752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Torta 29"/>
          <p:cNvSpPr/>
          <p:nvPr/>
        </p:nvSpPr>
        <p:spPr>
          <a:xfrm rot="16200000">
            <a:off x="1367903" y="704533"/>
            <a:ext cx="356400" cy="377626"/>
          </a:xfrm>
          <a:prstGeom prst="pieWedg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Segnaposto contenuto 7"/>
          <p:cNvSpPr txBox="1">
            <a:spLocks/>
          </p:cNvSpPr>
          <p:nvPr/>
        </p:nvSpPr>
        <p:spPr>
          <a:xfrm>
            <a:off x="4714876" y="1785926"/>
            <a:ext cx="4067204" cy="121444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>
            <a:normAutofit/>
          </a:bodyPr>
          <a:lstStyle/>
          <a:p>
            <a:r>
              <a:rPr lang="it-IT" dirty="0" smtClean="0"/>
              <a:t>INFERNO - canto I</a:t>
            </a:r>
          </a:p>
          <a:p>
            <a:pPr marL="357188" lvl="0" indent="-357188">
              <a:buNone/>
            </a:pPr>
            <a:r>
              <a:rPr lang="it-IT" dirty="0" smtClean="0"/>
              <a:t>1	</a:t>
            </a:r>
            <a:r>
              <a:rPr lang="it-IT" sz="1700" dirty="0" smtClean="0"/>
              <a:t>Nel mezzo del cammin di nostra vita</a:t>
            </a:r>
            <a:br>
              <a:rPr lang="it-IT" sz="1700" dirty="0" smtClean="0"/>
            </a:br>
            <a:r>
              <a:rPr lang="it-IT" sz="1700" dirty="0" smtClean="0"/>
              <a:t>mi ritrovai per una selva oscura,</a:t>
            </a:r>
            <a:br>
              <a:rPr lang="it-IT" sz="1700" dirty="0" smtClean="0"/>
            </a:br>
            <a:r>
              <a:rPr lang="it-IT" sz="1700" dirty="0" smtClean="0"/>
              <a:t>ché la </a:t>
            </a:r>
            <a:r>
              <a:rPr lang="it-IT" sz="1700" b="1" dirty="0" smtClean="0"/>
              <a:t>diritta via era smarrita</a:t>
            </a:r>
            <a:r>
              <a:rPr lang="it-IT" sz="1700" dirty="0" smtClean="0"/>
              <a:t>.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14282" y="4143380"/>
            <a:ext cx="4214842" cy="24468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it-IT" sz="1700" dirty="0" smtClean="0"/>
              <a:t>“La disegnerò io e, sa una cosa? La farò lunga abbastanza da mettere in fila tutta la mia vita, curva dopo curva, tutto ciò che i miei occhi hanno visto e non hanno dimenticato. Nulla andrà perduto, né la curva di un tramonto, né la piega di un sorriso. Ogni cosa non l’avrò vissuta invano, perché diventerà terra speciale, e disegno per sempre, e pista perfetta.” pag 134</a:t>
            </a:r>
            <a:endParaRPr lang="it-IT" sz="17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857224" y="428604"/>
            <a:ext cx="8229600" cy="56122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Sezione stradale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hiller" pitchFamily="82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Topografia</a:t>
            </a:r>
            <a:endParaRPr lang="it-IT" sz="2000" b="1" dirty="0">
              <a:latin typeface="+mj-lt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/>
          <a:srcRect t="35330" b="18099"/>
          <a:stretch>
            <a:fillRect/>
          </a:stretch>
        </p:blipFill>
        <p:spPr bwMode="auto">
          <a:xfrm>
            <a:off x="500034" y="1714488"/>
            <a:ext cx="817246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4"/>
          <a:srcRect l="5241" t="5648" b="19255"/>
          <a:stretch>
            <a:fillRect/>
          </a:stretch>
        </p:blipFill>
        <p:spPr bwMode="auto">
          <a:xfrm>
            <a:off x="1237234" y="3571876"/>
            <a:ext cx="712098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2857488" y="4286256"/>
            <a:ext cx="857256" cy="285752"/>
          </a:xfrm>
        </p:spPr>
        <p:txBody>
          <a:bodyPr>
            <a:noAutofit/>
          </a:bodyPr>
          <a:lstStyle/>
          <a:p>
            <a:pPr lvl="0"/>
            <a:r>
              <a:rPr lang="it-IT" sz="1400" dirty="0" smtClean="0">
                <a:solidFill>
                  <a:schemeClr val="tx1"/>
                </a:solidFill>
              </a:rPr>
              <a:t>carreggiata</a:t>
            </a: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5357818" y="4286256"/>
            <a:ext cx="85725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carreggiata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olo 1"/>
          <p:cNvSpPr txBox="1">
            <a:spLocks/>
          </p:cNvSpPr>
          <p:nvPr/>
        </p:nvSpPr>
        <p:spPr>
          <a:xfrm>
            <a:off x="3786182" y="3714752"/>
            <a:ext cx="157163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 smtClean="0">
                <a:latin typeface="+mj-lt"/>
                <a:ea typeface="+mj-ea"/>
                <a:cs typeface="+mj-cs"/>
              </a:rPr>
              <a:t>piattaforma stradale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6143636" y="6143644"/>
            <a:ext cx="85725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corsia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itolo 1"/>
          <p:cNvSpPr txBox="1">
            <a:spLocks/>
          </p:cNvSpPr>
          <p:nvPr/>
        </p:nvSpPr>
        <p:spPr>
          <a:xfrm>
            <a:off x="5000628" y="6143644"/>
            <a:ext cx="85725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corsia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itolo 1"/>
          <p:cNvSpPr txBox="1">
            <a:spLocks/>
          </p:cNvSpPr>
          <p:nvPr/>
        </p:nvSpPr>
        <p:spPr>
          <a:xfrm>
            <a:off x="3643306" y="6143644"/>
            <a:ext cx="85725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corsia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itolo 1"/>
          <p:cNvSpPr txBox="1">
            <a:spLocks/>
          </p:cNvSpPr>
          <p:nvPr/>
        </p:nvSpPr>
        <p:spPr>
          <a:xfrm>
            <a:off x="2428860" y="6143644"/>
            <a:ext cx="85725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corsia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itolo 1"/>
          <p:cNvSpPr txBox="1">
            <a:spLocks/>
          </p:cNvSpPr>
          <p:nvPr/>
        </p:nvSpPr>
        <p:spPr>
          <a:xfrm>
            <a:off x="1714480" y="6072206"/>
            <a:ext cx="85725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Banchina laterale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itolo 1"/>
          <p:cNvSpPr txBox="1">
            <a:spLocks/>
          </p:cNvSpPr>
          <p:nvPr/>
        </p:nvSpPr>
        <p:spPr>
          <a:xfrm>
            <a:off x="4143372" y="6072206"/>
            <a:ext cx="85725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Banchina centrale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itolo 1"/>
          <p:cNvSpPr txBox="1">
            <a:spLocks/>
          </p:cNvSpPr>
          <p:nvPr/>
        </p:nvSpPr>
        <p:spPr>
          <a:xfrm>
            <a:off x="6572264" y="6143644"/>
            <a:ext cx="85725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Banchina laterale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itolo 1"/>
          <p:cNvSpPr txBox="1">
            <a:spLocks/>
          </p:cNvSpPr>
          <p:nvPr/>
        </p:nvSpPr>
        <p:spPr>
          <a:xfrm>
            <a:off x="1000100" y="5429264"/>
            <a:ext cx="85725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scarpa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Titolo 1"/>
          <p:cNvSpPr txBox="1">
            <a:spLocks/>
          </p:cNvSpPr>
          <p:nvPr/>
        </p:nvSpPr>
        <p:spPr>
          <a:xfrm>
            <a:off x="6929454" y="5072074"/>
            <a:ext cx="857256" cy="2857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cunetta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214282" y="1000108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La </a:t>
            </a:r>
            <a:r>
              <a:rPr lang="it-IT" b="1" dirty="0" smtClean="0"/>
              <a:t>strada</a:t>
            </a:r>
            <a:r>
              <a:rPr lang="it-IT" dirty="0" smtClean="0"/>
              <a:t> è un manufatto con caratteristiche particolari, che si sviluppa sulla superficie del terreno direttamente o indirettamente, tramite opere d’arte, ed è idonea a permettere la circolazione dei veicoli</a:t>
            </a:r>
            <a:endParaRPr lang="it-IT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643438" y="1214422"/>
            <a:ext cx="4038600" cy="5429288"/>
          </a:xfrm>
        </p:spPr>
        <p:txBody>
          <a:bodyPr anchor="ctr">
            <a:noAutofit/>
          </a:bodyPr>
          <a:lstStyle/>
          <a:p>
            <a:pPr marL="0" indent="0" algn="just">
              <a:buNone/>
            </a:pPr>
            <a:r>
              <a:rPr lang="it-IT" sz="2200" dirty="0" smtClean="0"/>
              <a:t>STRADA come cuore della città, luogo di vita vera e di incontro con le altre persone che danno al poeta la possibilità di scoprire l’umana fratellanza e l’umiltà</a:t>
            </a:r>
            <a:r>
              <a:rPr lang="it-IT" sz="1600" dirty="0" smtClean="0"/>
              <a:t>.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 bwMode="auto">
          <a:xfrm>
            <a:off x="785786" y="642926"/>
            <a:ext cx="8358214" cy="714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Strada come </a:t>
            </a:r>
            <a:r>
              <a:rPr kumimoji="0" lang="it-IT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LUOGO </a:t>
            </a:r>
            <a:r>
              <a:rPr kumimoji="0" lang="it-IT" sz="3600" b="1" i="0" u="sng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DI</a:t>
            </a:r>
            <a:r>
              <a:rPr kumimoji="0" lang="it-IT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 INCONTRI</a:t>
            </a:r>
            <a:endParaRPr kumimoji="0" lang="it-IT" sz="2800" b="1" i="0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Italiano</a:t>
            </a:r>
          </a:p>
        </p:txBody>
      </p:sp>
      <p:sp>
        <p:nvSpPr>
          <p:cNvPr id="15" name="Torta 14"/>
          <p:cNvSpPr/>
          <p:nvPr/>
        </p:nvSpPr>
        <p:spPr>
          <a:xfrm>
            <a:off x="1357290" y="285728"/>
            <a:ext cx="377626" cy="357190"/>
          </a:xfrm>
          <a:prstGeom prst="pieWedge">
            <a:avLst/>
          </a:prstGeom>
          <a:solidFill>
            <a:srgbClr val="00CC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Torta 15"/>
          <p:cNvSpPr/>
          <p:nvPr/>
        </p:nvSpPr>
        <p:spPr>
          <a:xfrm rot="5400000">
            <a:off x="1781422" y="66918"/>
            <a:ext cx="576000" cy="576000"/>
          </a:xfrm>
          <a:prstGeom prst="pieWedg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311292"/>
              <a:satOff val="13270"/>
              <a:lumOff val="2876"/>
              <a:alphaOff val="0"/>
            </a:schemeClr>
          </a:fillRef>
          <a:effectRef idx="2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Torta 16"/>
          <p:cNvSpPr/>
          <p:nvPr/>
        </p:nvSpPr>
        <p:spPr>
          <a:xfrm rot="10800000">
            <a:off x="1765482" y="714356"/>
            <a:ext cx="377626" cy="357190"/>
          </a:xfrm>
          <a:prstGeom prst="pieWedge">
            <a:avLst/>
          </a:prstGeom>
          <a:solidFill>
            <a:srgbClr val="FF33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622584"/>
              <a:satOff val="26541"/>
              <a:lumOff val="5752"/>
              <a:alphaOff val="0"/>
            </a:schemeClr>
          </a:fillRef>
          <a:effectRef idx="2">
            <a:schemeClr val="accent5">
              <a:hueOff val="-6622584"/>
              <a:satOff val="26541"/>
              <a:lumOff val="5752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Torta 17"/>
          <p:cNvSpPr/>
          <p:nvPr/>
        </p:nvSpPr>
        <p:spPr>
          <a:xfrm rot="16200000">
            <a:off x="1367508" y="704138"/>
            <a:ext cx="357190" cy="377626"/>
          </a:xfrm>
          <a:prstGeom prst="pieWedg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593438" y="1500174"/>
            <a:ext cx="3996000" cy="5214974"/>
          </a:xfrm>
          <a:ln>
            <a:solidFill>
              <a:srgbClr val="0070C0"/>
            </a:solidFill>
          </a:ln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it-IT" dirty="0" smtClean="0"/>
              <a:t>Da </a:t>
            </a:r>
            <a:r>
              <a:rPr lang="it-IT" i="1" dirty="0" smtClean="0"/>
              <a:t>Trieste e una donna, 1910</a:t>
            </a:r>
            <a:endParaRPr lang="it-IT" dirty="0" smtClean="0"/>
          </a:p>
          <a:p>
            <a:pPr>
              <a:buNone/>
            </a:pPr>
            <a:r>
              <a:rPr lang="it-IT" sz="2800" b="1" u="sng" dirty="0" smtClean="0"/>
              <a:t>Città vecchia</a:t>
            </a:r>
          </a:p>
          <a:p>
            <a:pPr marL="0" indent="0">
              <a:buNone/>
            </a:pP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Spesso, per ritornare alla mia casa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prendo un’oscura via di città vecchia.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Giallo in qualche pozzanghera si specchia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qualche fanale, e affollata è la </a:t>
            </a:r>
            <a:r>
              <a:rPr lang="it-IT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strada</a:t>
            </a: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it-IT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buNone/>
            </a:pP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Qui tra la gente che viene che va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dall’osteria alla casa o al lupanare,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dove son merci ed uomini il detrito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 un gran porto di mare,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io ritrovo, passando, l’infinito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nell’umiltà.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Qui prostituta e marinaio, il vecchio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che bestemmia, la femmina che bega,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 dragone che siede alla bottega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del friggitore,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la tumultuante giovane impazzita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d’amore,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sono tutte creature della vita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 del dolore;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s’agita in esse, come in me, il Signore.</a:t>
            </a:r>
          </a:p>
          <a:p>
            <a:pPr marL="0" indent="0">
              <a:buNone/>
            </a:pPr>
            <a:endParaRPr lang="it-IT" sz="1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buNone/>
            </a:pP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Qui degli umili sento in compagnia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 mio pensiero farsi</a:t>
            </a:r>
            <a:b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it-IT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più puro dove più turpe è la via.</a:t>
            </a:r>
            <a:endParaRPr lang="it-IT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Segnaposto contenuto 2"/>
          <p:cNvSpPr txBox="1">
            <a:spLocks/>
          </p:cNvSpPr>
          <p:nvPr/>
        </p:nvSpPr>
        <p:spPr>
          <a:xfrm>
            <a:off x="500034" y="928670"/>
            <a:ext cx="4038600" cy="642942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indent="265113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SABA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Italiano</a:t>
            </a:r>
          </a:p>
        </p:txBody>
      </p:sp>
      <p:sp>
        <p:nvSpPr>
          <p:cNvPr id="5" name="Torta 4"/>
          <p:cNvSpPr/>
          <p:nvPr/>
        </p:nvSpPr>
        <p:spPr>
          <a:xfrm>
            <a:off x="1357290" y="285728"/>
            <a:ext cx="377626" cy="357190"/>
          </a:xfrm>
          <a:prstGeom prst="pieWedge">
            <a:avLst/>
          </a:prstGeom>
          <a:solidFill>
            <a:srgbClr val="00CC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Torta 5"/>
          <p:cNvSpPr/>
          <p:nvPr/>
        </p:nvSpPr>
        <p:spPr>
          <a:xfrm rot="5400000">
            <a:off x="1781422" y="66918"/>
            <a:ext cx="576000" cy="576000"/>
          </a:xfrm>
          <a:prstGeom prst="pieWedg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311292"/>
              <a:satOff val="13270"/>
              <a:lumOff val="2876"/>
              <a:alphaOff val="0"/>
            </a:schemeClr>
          </a:fillRef>
          <a:effectRef idx="2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orta 6"/>
          <p:cNvSpPr/>
          <p:nvPr/>
        </p:nvSpPr>
        <p:spPr>
          <a:xfrm rot="10800000">
            <a:off x="1765482" y="714356"/>
            <a:ext cx="377626" cy="357190"/>
          </a:xfrm>
          <a:prstGeom prst="pieWedge">
            <a:avLst/>
          </a:prstGeom>
          <a:solidFill>
            <a:srgbClr val="FF33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622584"/>
              <a:satOff val="26541"/>
              <a:lumOff val="5752"/>
              <a:alphaOff val="0"/>
            </a:schemeClr>
          </a:fillRef>
          <a:effectRef idx="2">
            <a:schemeClr val="accent5">
              <a:hueOff val="-6622584"/>
              <a:satOff val="26541"/>
              <a:lumOff val="5752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Torta 7"/>
          <p:cNvSpPr/>
          <p:nvPr/>
        </p:nvSpPr>
        <p:spPr>
          <a:xfrm rot="16200000">
            <a:off x="1367508" y="704138"/>
            <a:ext cx="357190" cy="377626"/>
          </a:xfrm>
          <a:prstGeom prst="pieWedg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Segnaposto contenuto 3"/>
          <p:cNvSpPr>
            <a:spLocks noGrp="1"/>
          </p:cNvSpPr>
          <p:nvPr>
            <p:ph sz="half" idx="4294967295"/>
          </p:nvPr>
        </p:nvSpPr>
        <p:spPr>
          <a:xfrm>
            <a:off x="428596" y="1142984"/>
            <a:ext cx="8143932" cy="55007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it-IT" dirty="0" smtClean="0"/>
              <a:t>PALAZZESCHI</a:t>
            </a:r>
          </a:p>
          <a:p>
            <a:pPr marL="0" indent="0">
              <a:buNone/>
            </a:pPr>
            <a:r>
              <a:rPr lang="it-IT" sz="2000" dirty="0" smtClean="0"/>
              <a:t>Da </a:t>
            </a:r>
            <a:r>
              <a:rPr lang="it-IT" sz="2000" i="1" dirty="0" smtClean="0"/>
              <a:t>L'incendiario, 1910</a:t>
            </a:r>
            <a:endParaRPr lang="it-IT" sz="2000" dirty="0" smtClean="0"/>
          </a:p>
          <a:p>
            <a:pPr>
              <a:buNone/>
            </a:pPr>
            <a:r>
              <a:rPr lang="it-IT" sz="2000" b="1" u="sng" dirty="0" smtClean="0"/>
              <a:t>La passeggiata</a:t>
            </a:r>
          </a:p>
          <a:p>
            <a:pPr marL="0" indent="0" algn="just">
              <a:buNone/>
            </a:pPr>
            <a:r>
              <a:rPr lang="it-IT" sz="1900" dirty="0" smtClean="0"/>
              <a:t>Ciò che a prima vista sembra un'insensata macedonia di parole italiane e francesi, di numeri e lettere è un esempio di </a:t>
            </a:r>
            <a:r>
              <a:rPr lang="it-IT" sz="1900" u="sng" dirty="0" smtClean="0"/>
              <a:t>poesia di stampo prevalentemente futurista</a:t>
            </a:r>
            <a:r>
              <a:rPr lang="it-IT" sz="1900" dirty="0" smtClean="0"/>
              <a:t> ("parole in libertà", cioè associate senza una costruzione sintattica definita, e con l'utilizzo dell'analogia, la poesia viene svuotata e ridotta a cantilena, ridicolizzando ).</a:t>
            </a:r>
          </a:p>
          <a:p>
            <a:pPr marL="0" indent="0" algn="just">
              <a:buNone/>
            </a:pPr>
            <a:endParaRPr lang="it-IT" sz="1900" dirty="0" smtClean="0"/>
          </a:p>
          <a:p>
            <a:pPr marL="0" indent="0" algn="just">
              <a:buNone/>
            </a:pPr>
            <a:r>
              <a:rPr lang="it-IT" sz="1900" dirty="0" smtClean="0"/>
              <a:t>La poesia rappresenta lo scorcio di una città reale e descrive il nuovo paesaggio così poco naturale e tanto modificato dall'intervento umano e dalla presenza ingombrante delle sue costruzioni. </a:t>
            </a:r>
          </a:p>
          <a:p>
            <a:pPr marL="0" indent="0" algn="just">
              <a:buNone/>
            </a:pPr>
            <a:r>
              <a:rPr lang="it-IT" sz="1900" dirty="0" smtClean="0"/>
              <a:t>“La passeggiata” riporta una città di giornali, negozi, pubblicità; tutto ciò che appare davanti agli occhi viene meccanicamente annotato ed elencato senza nessuna osservazione, senza un pur vago ricordo personale e l'unica evidenza è una velato tono scanzonato.</a:t>
            </a:r>
          </a:p>
        </p:txBody>
      </p:sp>
      <p:sp>
        <p:nvSpPr>
          <p:cNvPr id="10" name="Informazioni 9">
            <a:hlinkClick r:id="rId2" action="ppaction://hlinksldjump" highlightClick="1"/>
          </p:cNvPr>
          <p:cNvSpPr/>
          <p:nvPr/>
        </p:nvSpPr>
        <p:spPr>
          <a:xfrm>
            <a:off x="8001024" y="6143644"/>
            <a:ext cx="357190" cy="35719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Titolo 1"/>
          <p:cNvSpPr txBox="1">
            <a:spLocks/>
          </p:cNvSpPr>
          <p:nvPr/>
        </p:nvSpPr>
        <p:spPr bwMode="auto">
          <a:xfrm>
            <a:off x="785786" y="642926"/>
            <a:ext cx="8358214" cy="714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Strada come </a:t>
            </a:r>
            <a:r>
              <a:rPr kumimoji="0" lang="it-IT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LUOGO </a:t>
            </a:r>
            <a:r>
              <a:rPr kumimoji="0" lang="it-IT" sz="3600" b="1" i="0" u="sng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DI</a:t>
            </a:r>
            <a:r>
              <a:rPr kumimoji="0" lang="it-IT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 INCONTRI</a:t>
            </a:r>
            <a:endParaRPr kumimoji="0" lang="it-IT" sz="2800" b="1" i="0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2844" y="0"/>
            <a:ext cx="2928958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it-IT" sz="950" i="1" dirty="0" smtClean="0"/>
              <a:t>– </a:t>
            </a:r>
            <a:r>
              <a:rPr lang="it-IT" sz="950" b="1" i="1" dirty="0" smtClean="0"/>
              <a:t>A</a:t>
            </a:r>
            <a:r>
              <a:rPr lang="it-IT" sz="950" i="1" dirty="0" smtClean="0"/>
              <a:t>ndiamo?</a:t>
            </a:r>
          </a:p>
          <a:p>
            <a:pPr>
              <a:buNone/>
            </a:pPr>
            <a:r>
              <a:rPr lang="it-IT" sz="950" i="1" dirty="0" smtClean="0"/>
              <a:t>– Andiamo pure.</a:t>
            </a:r>
            <a:br>
              <a:rPr lang="it-IT" sz="950" i="1" dirty="0" smtClean="0"/>
            </a:br>
            <a:r>
              <a:rPr lang="it-IT" sz="950" i="1" dirty="0" smtClean="0"/>
              <a:t>All’arte del ricamo,</a:t>
            </a:r>
            <a:br>
              <a:rPr lang="it-IT" sz="950" i="1" dirty="0" smtClean="0"/>
            </a:br>
            <a:r>
              <a:rPr lang="it-IT" sz="950" i="1" dirty="0" smtClean="0"/>
              <a:t>fabbrica di </a:t>
            </a:r>
            <a:r>
              <a:rPr lang="it-IT" sz="950" i="1" dirty="0" err="1" smtClean="0"/>
              <a:t>passamanterie</a:t>
            </a:r>
            <a:r>
              <a:rPr lang="it-IT" sz="950" i="1" dirty="0" smtClean="0"/>
              <a:t>,</a:t>
            </a:r>
            <a:br>
              <a:rPr lang="it-IT" sz="950" i="1" dirty="0" smtClean="0"/>
            </a:br>
            <a:r>
              <a:rPr lang="it-IT" sz="950" i="1" dirty="0" smtClean="0"/>
              <a:t>ordinazioni, forniture.</a:t>
            </a:r>
            <a:br>
              <a:rPr lang="it-IT" sz="950" i="1" dirty="0" smtClean="0"/>
            </a:br>
            <a:r>
              <a:rPr lang="it-IT" sz="950" i="1" dirty="0" smtClean="0"/>
              <a:t>Sorelle </a:t>
            </a:r>
            <a:r>
              <a:rPr lang="it-IT" sz="950" i="1" dirty="0" err="1" smtClean="0"/>
              <a:t>Purtarè</a:t>
            </a:r>
            <a:r>
              <a:rPr lang="it-IT" sz="950" i="1" dirty="0" smtClean="0"/>
              <a:t/>
            </a:r>
            <a:br>
              <a:rPr lang="it-IT" sz="950" i="1" dirty="0" smtClean="0"/>
            </a:br>
            <a:r>
              <a:rPr lang="it-IT" sz="950" i="1" dirty="0" smtClean="0"/>
              <a:t>Alla città di Parigi.</a:t>
            </a:r>
            <a:br>
              <a:rPr lang="it-IT" sz="950" i="1" dirty="0" smtClean="0"/>
            </a:br>
            <a:r>
              <a:rPr lang="it-IT" sz="950" i="1" dirty="0" err="1" smtClean="0"/>
              <a:t>Modes</a:t>
            </a:r>
            <a:r>
              <a:rPr lang="it-IT" sz="950" i="1" dirty="0" smtClean="0"/>
              <a:t>, </a:t>
            </a:r>
            <a:r>
              <a:rPr lang="it-IT" sz="950" i="1" dirty="0" err="1" smtClean="0"/>
              <a:t>nouveauté</a:t>
            </a:r>
            <a:r>
              <a:rPr lang="it-IT" sz="950" i="1" dirty="0" smtClean="0"/>
              <a:t>.</a:t>
            </a:r>
            <a:br>
              <a:rPr lang="it-IT" sz="950" i="1" dirty="0" smtClean="0"/>
            </a:br>
            <a:r>
              <a:rPr lang="it-IT" sz="950" i="1" dirty="0" smtClean="0"/>
              <a:t>Benedetto Paradiso</a:t>
            </a:r>
            <a:br>
              <a:rPr lang="it-IT" sz="950" i="1" dirty="0" smtClean="0"/>
            </a:br>
            <a:r>
              <a:rPr lang="it-IT" sz="950" i="1" dirty="0" smtClean="0"/>
              <a:t>successore di Michele Salvato,</a:t>
            </a:r>
            <a:br>
              <a:rPr lang="it-IT" sz="950" i="1" dirty="0" smtClean="0"/>
            </a:br>
            <a:r>
              <a:rPr lang="it-IT" sz="950" i="1" dirty="0" smtClean="0"/>
              <a:t>gabinetto fondato nell’anno 1843.</a:t>
            </a:r>
            <a:br>
              <a:rPr lang="it-IT" sz="950" i="1" dirty="0" smtClean="0"/>
            </a:br>
            <a:r>
              <a:rPr lang="it-IT" sz="950" i="1" dirty="0" smtClean="0"/>
              <a:t>Avviso importante alle signore!</a:t>
            </a:r>
            <a:br>
              <a:rPr lang="it-IT" sz="950" i="1" dirty="0" smtClean="0"/>
            </a:br>
            <a:r>
              <a:rPr lang="it-IT" sz="950" i="1" dirty="0" smtClean="0"/>
              <a:t>La beltà del viso,</a:t>
            </a:r>
            <a:br>
              <a:rPr lang="it-IT" sz="950" i="1" dirty="0" smtClean="0"/>
            </a:br>
            <a:r>
              <a:rPr lang="it-IT" sz="950" i="1" dirty="0" smtClean="0"/>
              <a:t>seno d’avorio,</a:t>
            </a:r>
            <a:br>
              <a:rPr lang="it-IT" sz="950" i="1" dirty="0" smtClean="0"/>
            </a:br>
            <a:r>
              <a:rPr lang="it-IT" sz="950" i="1" dirty="0" smtClean="0"/>
              <a:t>pelle di velluto.</a:t>
            </a:r>
            <a:br>
              <a:rPr lang="it-IT" sz="950" i="1" dirty="0" smtClean="0"/>
            </a:br>
            <a:r>
              <a:rPr lang="it-IT" sz="950" i="1" dirty="0" smtClean="0"/>
              <a:t>Grandi tumulti a Montecitorio.</a:t>
            </a:r>
            <a:br>
              <a:rPr lang="it-IT" sz="950" i="1" dirty="0" smtClean="0"/>
            </a:br>
            <a:r>
              <a:rPr lang="it-IT" sz="950" i="1" dirty="0" smtClean="0"/>
              <a:t>Il presidente pronunciò fiere parole,</a:t>
            </a:r>
            <a:br>
              <a:rPr lang="it-IT" sz="950" i="1" dirty="0" smtClean="0"/>
            </a:br>
            <a:r>
              <a:rPr lang="it-IT" sz="950" i="1" dirty="0" smtClean="0"/>
              <a:t>tumulto a sinistra, tumulto a destra.</a:t>
            </a:r>
            <a:br>
              <a:rPr lang="it-IT" sz="950" i="1" dirty="0" smtClean="0"/>
            </a:br>
            <a:r>
              <a:rPr lang="it-IT" sz="950" i="1" dirty="0" smtClean="0"/>
              <a:t>Il gran Sultano di Turchia aspetta.</a:t>
            </a:r>
            <a:br>
              <a:rPr lang="it-IT" sz="950" i="1" dirty="0" smtClean="0"/>
            </a:br>
            <a:r>
              <a:rPr lang="it-IT" sz="950" i="1" dirty="0" smtClean="0"/>
              <a:t>La pasticca del Re Sole.</a:t>
            </a:r>
            <a:br>
              <a:rPr lang="it-IT" sz="950" i="1" dirty="0" smtClean="0"/>
            </a:br>
            <a:r>
              <a:rPr lang="it-IT" sz="950" i="1" dirty="0" smtClean="0"/>
              <a:t>Si getta dalla finestra per amore.</a:t>
            </a:r>
            <a:br>
              <a:rPr lang="it-IT" sz="950" i="1" dirty="0" smtClean="0"/>
            </a:br>
            <a:r>
              <a:rPr lang="it-IT" sz="950" i="1" dirty="0" smtClean="0"/>
              <a:t>Insuperabile sapone alla violetta.</a:t>
            </a:r>
            <a:br>
              <a:rPr lang="it-IT" sz="950" i="1" dirty="0" smtClean="0"/>
            </a:br>
            <a:r>
              <a:rPr lang="it-IT" sz="950" i="1" dirty="0" smtClean="0"/>
              <a:t>Orologeria di precisione.</a:t>
            </a:r>
            <a:br>
              <a:rPr lang="it-IT" sz="950" i="1" dirty="0" smtClean="0"/>
            </a:br>
            <a:r>
              <a:rPr lang="it-IT" sz="950" i="1" dirty="0" smtClean="0"/>
              <a:t>93</a:t>
            </a:r>
            <a:br>
              <a:rPr lang="it-IT" sz="950" i="1" dirty="0" smtClean="0"/>
            </a:br>
            <a:r>
              <a:rPr lang="it-IT" sz="950" i="1" dirty="0" smtClean="0"/>
              <a:t>Lotteria del milione.</a:t>
            </a:r>
            <a:br>
              <a:rPr lang="it-IT" sz="950" i="1" dirty="0" smtClean="0"/>
            </a:br>
            <a:r>
              <a:rPr lang="it-IT" sz="950" i="1" dirty="0" smtClean="0"/>
              <a:t>Antica trattoria « La pace »,</a:t>
            </a:r>
            <a:br>
              <a:rPr lang="it-IT" sz="950" i="1" dirty="0" smtClean="0"/>
            </a:br>
            <a:r>
              <a:rPr lang="it-IT" sz="950" i="1" dirty="0" smtClean="0"/>
              <a:t>con giardino,</a:t>
            </a:r>
            <a:br>
              <a:rPr lang="it-IT" sz="950" i="1" dirty="0" smtClean="0"/>
            </a:br>
            <a:r>
              <a:rPr lang="it-IT" sz="950" i="1" dirty="0" smtClean="0"/>
              <a:t>fiaschetteria,</a:t>
            </a:r>
            <a:br>
              <a:rPr lang="it-IT" sz="950" i="1" dirty="0" smtClean="0"/>
            </a:br>
            <a:r>
              <a:rPr lang="it-IT" sz="950" i="1" dirty="0" smtClean="0"/>
              <a:t>mescita di vino.</a:t>
            </a:r>
            <a:br>
              <a:rPr lang="it-IT" sz="950" i="1" dirty="0" smtClean="0"/>
            </a:br>
            <a:r>
              <a:rPr lang="it-IT" sz="950" i="1" dirty="0" err="1" smtClean="0"/>
              <a:t>Loffredo</a:t>
            </a:r>
            <a:r>
              <a:rPr lang="it-IT" sz="950" i="1" dirty="0" smtClean="0"/>
              <a:t> e Rondinella</a:t>
            </a:r>
            <a:br>
              <a:rPr lang="it-IT" sz="950" i="1" dirty="0" smtClean="0"/>
            </a:br>
            <a:r>
              <a:rPr lang="it-IT" sz="950" i="1" dirty="0" smtClean="0"/>
              <a:t>primaria casa di stoffe,</a:t>
            </a:r>
            <a:br>
              <a:rPr lang="it-IT" sz="950" i="1" dirty="0" smtClean="0"/>
            </a:br>
            <a:r>
              <a:rPr lang="it-IT" sz="950" i="1" dirty="0" smtClean="0"/>
              <a:t>panni, lana e flanella.</a:t>
            </a:r>
            <a:br>
              <a:rPr lang="it-IT" sz="950" i="1" dirty="0" smtClean="0"/>
            </a:br>
            <a:r>
              <a:rPr lang="it-IT" sz="950" i="1" dirty="0" smtClean="0"/>
              <a:t>Oggetti d’arte,</a:t>
            </a:r>
            <a:br>
              <a:rPr lang="it-IT" sz="950" i="1" dirty="0" smtClean="0"/>
            </a:br>
            <a:r>
              <a:rPr lang="it-IT" sz="950" i="1" dirty="0" smtClean="0"/>
              <a:t>quadri, antichità,</a:t>
            </a:r>
            <a:br>
              <a:rPr lang="it-IT" sz="950" i="1" dirty="0" smtClean="0"/>
            </a:br>
            <a:r>
              <a:rPr lang="it-IT" sz="950" i="1" dirty="0" smtClean="0"/>
              <a:t>26</a:t>
            </a:r>
            <a:br>
              <a:rPr lang="it-IT" sz="950" i="1" dirty="0" smtClean="0"/>
            </a:br>
            <a:r>
              <a:rPr lang="it-IT" sz="950" i="1" dirty="0" smtClean="0"/>
              <a:t>26A.</a:t>
            </a:r>
            <a:br>
              <a:rPr lang="it-IT" sz="950" i="1" dirty="0" smtClean="0"/>
            </a:br>
            <a:r>
              <a:rPr lang="it-IT" sz="950" i="1" dirty="0" smtClean="0"/>
              <a:t>Corso Napoleone Bonaparte.</a:t>
            </a:r>
            <a:br>
              <a:rPr lang="it-IT" sz="950" i="1" dirty="0" smtClean="0"/>
            </a:br>
            <a:r>
              <a:rPr lang="it-IT" sz="950" i="1" dirty="0" smtClean="0"/>
              <a:t>Cartoleria del progresso.</a:t>
            </a:r>
            <a:br>
              <a:rPr lang="it-IT" sz="950" i="1" dirty="0" smtClean="0"/>
            </a:br>
            <a:r>
              <a:rPr lang="it-IT" sz="950" i="1" dirty="0" smtClean="0"/>
              <a:t>Si cercano abili lavoranti sarte.</a:t>
            </a:r>
            <a:br>
              <a:rPr lang="it-IT" sz="950" i="1" dirty="0" smtClean="0"/>
            </a:br>
            <a:r>
              <a:rPr lang="it-IT" sz="950" i="1" dirty="0" smtClean="0"/>
              <a:t>Anemia!</a:t>
            </a:r>
            <a:br>
              <a:rPr lang="it-IT" sz="950" i="1" dirty="0" smtClean="0"/>
            </a:br>
            <a:r>
              <a:rPr lang="it-IT" sz="950" i="1" dirty="0" smtClean="0"/>
              <a:t>Fallimento!</a:t>
            </a:r>
            <a:br>
              <a:rPr lang="it-IT" sz="950" i="1" dirty="0" smtClean="0"/>
            </a:br>
            <a:r>
              <a:rPr lang="it-IT" sz="950" i="1" dirty="0" smtClean="0"/>
              <a:t>Grande liquidazione!</a:t>
            </a:r>
            <a:br>
              <a:rPr lang="it-IT" sz="950" i="1" dirty="0" smtClean="0"/>
            </a:br>
            <a:r>
              <a:rPr lang="it-IT" sz="950" i="1" dirty="0" smtClean="0"/>
              <a:t>Ribassi del 90%</a:t>
            </a:r>
            <a:br>
              <a:rPr lang="it-IT" sz="950" i="1" dirty="0" smtClean="0"/>
            </a:br>
            <a:r>
              <a:rPr lang="it-IT" sz="950" i="1" dirty="0" smtClean="0"/>
              <a:t>libero ingresso.</a:t>
            </a:r>
            <a:br>
              <a:rPr lang="it-IT" sz="950" i="1" dirty="0" smtClean="0"/>
            </a:br>
            <a:r>
              <a:rPr lang="it-IT" sz="950" i="1" dirty="0" smtClean="0"/>
              <a:t>Hotel Risorgimento</a:t>
            </a:r>
            <a:br>
              <a:rPr lang="it-IT" sz="950" i="1" dirty="0" smtClean="0"/>
            </a:br>
            <a:r>
              <a:rPr lang="it-IT" sz="950" i="1" dirty="0" smtClean="0"/>
              <a:t>e d’Ungheria.</a:t>
            </a:r>
            <a:endParaRPr lang="it-IT" sz="950" dirty="0" smtClean="0"/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2928926" y="71414"/>
            <a:ext cx="2928958" cy="6858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3050" indent="-7938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it-IT" sz="900" i="1" dirty="0" err="1" smtClean="0"/>
              <a:t>Lastrucci</a:t>
            </a:r>
            <a:r>
              <a:rPr lang="it-IT" sz="900" i="1" dirty="0" smtClean="0"/>
              <a:t> e </a:t>
            </a:r>
            <a:r>
              <a:rPr lang="it-IT" sz="900" i="1" dirty="0" err="1" smtClean="0"/>
              <a:t>Garfagnoni</a:t>
            </a:r>
            <a:r>
              <a:rPr lang="it-IT" sz="900" i="1" dirty="0" smtClean="0"/>
              <a:t>,</a:t>
            </a:r>
            <a:br>
              <a:rPr lang="it-IT" sz="900" i="1" dirty="0" smtClean="0"/>
            </a:br>
            <a:r>
              <a:rPr lang="it-IT" sz="900" i="1" dirty="0" smtClean="0"/>
              <a:t>impianti moderni di riscaldamento:</a:t>
            </a:r>
            <a:br>
              <a:rPr lang="it-IT" sz="900" i="1" dirty="0" smtClean="0"/>
            </a:br>
            <a:r>
              <a:rPr lang="it-IT" sz="900" i="1" dirty="0" smtClean="0"/>
              <a:t>caloriferi, termosifoni.</a:t>
            </a:r>
            <a:br>
              <a:rPr lang="it-IT" sz="900" i="1" dirty="0" smtClean="0"/>
            </a:br>
            <a:r>
              <a:rPr lang="it-IT" sz="900" i="1" dirty="0" smtClean="0"/>
              <a:t>Via Fratelli Bandiera</a:t>
            </a:r>
            <a:br>
              <a:rPr lang="it-IT" sz="900" i="1" dirty="0" smtClean="0"/>
            </a:br>
            <a:r>
              <a:rPr lang="it-IT" sz="900" i="1" dirty="0" smtClean="0"/>
              <a:t>già via del Crocifisso.</a:t>
            </a:r>
            <a:br>
              <a:rPr lang="it-IT" sz="900" i="1" dirty="0" smtClean="0"/>
            </a:br>
            <a:r>
              <a:rPr lang="it-IT" sz="900" i="1" dirty="0" smtClean="0"/>
              <a:t>Saldo</a:t>
            </a:r>
            <a:br>
              <a:rPr lang="it-IT" sz="900" i="1" dirty="0" smtClean="0"/>
            </a:br>
            <a:r>
              <a:rPr lang="it-IT" sz="900" i="1" dirty="0" smtClean="0"/>
              <a:t>fine stagione,</a:t>
            </a:r>
            <a:br>
              <a:rPr lang="it-IT" sz="900" i="1" dirty="0" smtClean="0"/>
            </a:br>
            <a:r>
              <a:rPr lang="it-IT" sz="900" i="1" dirty="0" smtClean="0"/>
              <a:t>prezzo fisso.</a:t>
            </a:r>
            <a:br>
              <a:rPr lang="it-IT" sz="900" i="1" dirty="0" smtClean="0"/>
            </a:br>
            <a:r>
              <a:rPr lang="it-IT" sz="900" i="1" dirty="0" smtClean="0"/>
              <a:t>Occasione! Occasione!</a:t>
            </a:r>
            <a:br>
              <a:rPr lang="it-IT" sz="900" i="1" dirty="0" smtClean="0"/>
            </a:br>
            <a:r>
              <a:rPr lang="it-IT" sz="900" i="1" dirty="0" err="1" smtClean="0"/>
              <a:t>Diodato</a:t>
            </a:r>
            <a:r>
              <a:rPr lang="it-IT" sz="900" i="1" dirty="0" smtClean="0"/>
              <a:t> Postiglione</a:t>
            </a:r>
            <a:br>
              <a:rPr lang="it-IT" sz="900" i="1" dirty="0" smtClean="0"/>
            </a:br>
            <a:r>
              <a:rPr lang="it-IT" sz="900" i="1" dirty="0" smtClean="0"/>
              <a:t>scatole per tutti gli usi di cartone.</a:t>
            </a:r>
            <a:br>
              <a:rPr lang="it-IT" sz="900" i="1" dirty="0" smtClean="0"/>
            </a:br>
            <a:r>
              <a:rPr lang="it-IT" sz="900" i="1" dirty="0" smtClean="0"/>
              <a:t>Inaudita crudeltà!</a:t>
            </a:r>
            <a:br>
              <a:rPr lang="it-IT" sz="900" i="1" dirty="0" smtClean="0"/>
            </a:br>
            <a:r>
              <a:rPr lang="it-IT" sz="900" i="1" dirty="0" smtClean="0"/>
              <a:t>Cioccolato </a:t>
            </a:r>
            <a:r>
              <a:rPr lang="it-IT" sz="900" i="1" dirty="0" err="1" smtClean="0"/>
              <a:t>Talmone</a:t>
            </a:r>
            <a:r>
              <a:rPr lang="it-IT" sz="900" i="1" dirty="0" smtClean="0"/>
              <a:t>.</a:t>
            </a:r>
            <a:br>
              <a:rPr lang="it-IT" sz="900" i="1" dirty="0" smtClean="0"/>
            </a:br>
            <a:r>
              <a:rPr lang="it-IT" sz="900" i="1" dirty="0" smtClean="0"/>
              <a:t>Il più ricercato biscotto.</a:t>
            </a:r>
            <a:br>
              <a:rPr lang="it-IT" sz="900" i="1" dirty="0" smtClean="0"/>
            </a:br>
            <a:r>
              <a:rPr lang="it-IT" sz="900" i="1" dirty="0" smtClean="0"/>
              <a:t>Duretto e </a:t>
            </a:r>
            <a:r>
              <a:rPr lang="it-IT" sz="900" i="1" dirty="0" err="1" smtClean="0"/>
              <a:t>Tenerini</a:t>
            </a:r>
            <a:r>
              <a:rPr lang="it-IT" sz="900" i="1" dirty="0" smtClean="0"/>
              <a:t/>
            </a:r>
            <a:br>
              <a:rPr lang="it-IT" sz="900" i="1" dirty="0" smtClean="0"/>
            </a:br>
            <a:r>
              <a:rPr lang="it-IT" sz="900" i="1" dirty="0" smtClean="0"/>
              <a:t>via della Carità.</a:t>
            </a:r>
            <a:br>
              <a:rPr lang="it-IT" sz="900" i="1" dirty="0" smtClean="0"/>
            </a:br>
            <a:r>
              <a:rPr lang="it-IT" sz="900" i="1" dirty="0" smtClean="0"/>
              <a:t>2. 17. 40. 25. 88.</a:t>
            </a:r>
            <a:br>
              <a:rPr lang="it-IT" sz="900" i="1" dirty="0" smtClean="0"/>
            </a:br>
            <a:r>
              <a:rPr lang="it-IT" sz="900" i="1" dirty="0" smtClean="0"/>
              <a:t>Cinematografo Splendor,</a:t>
            </a:r>
            <a:br>
              <a:rPr lang="it-IT" sz="900" i="1" dirty="0" smtClean="0"/>
            </a:br>
            <a:r>
              <a:rPr lang="it-IT" sz="900" i="1" dirty="0" smtClean="0"/>
              <a:t>il ventre di Berlino,</a:t>
            </a:r>
            <a:br>
              <a:rPr lang="it-IT" sz="900" i="1" dirty="0" smtClean="0"/>
            </a:br>
            <a:r>
              <a:rPr lang="it-IT" sz="900" i="1" dirty="0" smtClean="0"/>
              <a:t>viaggio nel Giappone,</a:t>
            </a:r>
            <a:br>
              <a:rPr lang="it-IT" sz="900" i="1" dirty="0" smtClean="0"/>
            </a:br>
            <a:r>
              <a:rPr lang="it-IT" sz="900" i="1" dirty="0" smtClean="0"/>
              <a:t>l’onomastico di </a:t>
            </a:r>
            <a:r>
              <a:rPr lang="it-IT" sz="900" i="1" dirty="0" err="1" smtClean="0"/>
              <a:t>Stefanino</a:t>
            </a:r>
            <a:r>
              <a:rPr lang="it-IT" sz="900" i="1" dirty="0" smtClean="0"/>
              <a:t>.</a:t>
            </a:r>
            <a:br>
              <a:rPr lang="it-IT" sz="900" i="1" dirty="0" smtClean="0"/>
            </a:br>
            <a:r>
              <a:rPr lang="it-IT" sz="900" i="1" dirty="0" smtClean="0"/>
              <a:t>Attrazione! Attrazione!</a:t>
            </a:r>
            <a:br>
              <a:rPr lang="it-IT" sz="900" i="1" dirty="0" smtClean="0"/>
            </a:br>
            <a:r>
              <a:rPr lang="it-IT" sz="900" i="1" dirty="0" smtClean="0"/>
              <a:t>Cerotto Manganello,</a:t>
            </a:r>
            <a:br>
              <a:rPr lang="it-IT" sz="900" i="1" dirty="0" smtClean="0"/>
            </a:br>
            <a:r>
              <a:rPr lang="it-IT" sz="900" i="1" dirty="0" smtClean="0"/>
              <a:t>infallibile contro i reumatismi,</a:t>
            </a:r>
            <a:br>
              <a:rPr lang="it-IT" sz="900" i="1" dirty="0" smtClean="0"/>
            </a:br>
            <a:r>
              <a:rPr lang="it-IT" sz="900" i="1" dirty="0" smtClean="0"/>
              <a:t>l’ultima scoperta della scienza!</a:t>
            </a:r>
            <a:br>
              <a:rPr lang="it-IT" sz="900" i="1" dirty="0" smtClean="0"/>
            </a:br>
            <a:r>
              <a:rPr lang="it-IT" sz="900" i="1" dirty="0" smtClean="0"/>
              <a:t>L’addolorata al Fiumicello,</a:t>
            </a:r>
            <a:br>
              <a:rPr lang="it-IT" sz="900" i="1" dirty="0" smtClean="0"/>
            </a:br>
            <a:r>
              <a:rPr lang="it-IT" sz="900" i="1" dirty="0" smtClean="0"/>
              <a:t>associazione di beneficenza.</a:t>
            </a:r>
            <a:br>
              <a:rPr lang="it-IT" sz="900" i="1" dirty="0" smtClean="0"/>
            </a:br>
            <a:r>
              <a:rPr lang="it-IT" sz="900" i="1" dirty="0" smtClean="0"/>
              <a:t>Luigi </a:t>
            </a:r>
            <a:r>
              <a:rPr lang="it-IT" sz="900" i="1" dirty="0" err="1" smtClean="0"/>
              <a:t>Cacace</a:t>
            </a:r>
            <a:r>
              <a:rPr lang="it-IT" sz="900" i="1" dirty="0" smtClean="0"/>
              <a:t/>
            </a:r>
            <a:br>
              <a:rPr lang="it-IT" sz="900" i="1" dirty="0" smtClean="0"/>
            </a:br>
            <a:r>
              <a:rPr lang="it-IT" sz="900" i="1" dirty="0" smtClean="0"/>
              <a:t>deposito di lampadine.</a:t>
            </a:r>
            <a:br>
              <a:rPr lang="it-IT" sz="900" i="1" dirty="0" smtClean="0"/>
            </a:br>
            <a:r>
              <a:rPr lang="it-IT" sz="900" i="1" dirty="0" smtClean="0"/>
              <a:t>Legna, carbone e brace,</a:t>
            </a:r>
            <a:br>
              <a:rPr lang="it-IT" sz="900" i="1" dirty="0" smtClean="0"/>
            </a:br>
            <a:r>
              <a:rPr lang="it-IT" sz="900" i="1" dirty="0" smtClean="0"/>
              <a:t>segatura,</a:t>
            </a:r>
            <a:br>
              <a:rPr lang="it-IT" sz="900" i="1" dirty="0" smtClean="0"/>
            </a:br>
            <a:r>
              <a:rPr lang="it-IT" sz="900" i="1" dirty="0" smtClean="0"/>
              <a:t>grandi e piccole fascine,</a:t>
            </a:r>
            <a:br>
              <a:rPr lang="it-IT" sz="900" i="1" dirty="0" smtClean="0"/>
            </a:br>
            <a:r>
              <a:rPr lang="it-IT" sz="900" i="1" dirty="0" err="1" smtClean="0"/>
              <a:t>fascinotti</a:t>
            </a:r>
            <a:r>
              <a:rPr lang="it-IT" sz="900" i="1" dirty="0" smtClean="0"/>
              <a:t>,</a:t>
            </a:r>
            <a:br>
              <a:rPr lang="it-IT" sz="900" i="1" dirty="0" smtClean="0"/>
            </a:br>
            <a:r>
              <a:rPr lang="it-IT" sz="900" i="1" dirty="0" smtClean="0"/>
              <a:t>forme, pine.</a:t>
            </a:r>
            <a:br>
              <a:rPr lang="it-IT" sz="900" i="1" dirty="0" smtClean="0"/>
            </a:br>
            <a:r>
              <a:rPr lang="it-IT" sz="900" i="1" dirty="0" smtClean="0"/>
              <a:t>Professor Nicola Frescura:</a:t>
            </a:r>
            <a:br>
              <a:rPr lang="it-IT" sz="900" i="1" dirty="0" smtClean="0"/>
            </a:br>
            <a:r>
              <a:rPr lang="it-IT" sz="900" i="1" dirty="0" smtClean="0"/>
              <a:t>state all’erta </a:t>
            </a:r>
            <a:r>
              <a:rPr lang="it-IT" sz="900" i="1" dirty="0" err="1" smtClean="0"/>
              <a:t>giovinotti</a:t>
            </a:r>
            <a:r>
              <a:rPr lang="it-IT" sz="900" i="1" dirty="0" smtClean="0"/>
              <a:t>!</a:t>
            </a:r>
            <a:br>
              <a:rPr lang="it-IT" sz="900" i="1" dirty="0" smtClean="0"/>
            </a:br>
            <a:r>
              <a:rPr lang="it-IT" sz="900" i="1" dirty="0" smtClean="0"/>
              <a:t>Camicie su misura.</a:t>
            </a:r>
            <a:br>
              <a:rPr lang="it-IT" sz="900" i="1" dirty="0" smtClean="0"/>
            </a:br>
            <a:r>
              <a:rPr lang="it-IT" sz="900" i="1" dirty="0" smtClean="0"/>
              <a:t>Fratelli Buffi,</a:t>
            </a:r>
            <a:br>
              <a:rPr lang="it-IT" sz="900" i="1" dirty="0" smtClean="0"/>
            </a:br>
            <a:r>
              <a:rPr lang="it-IT" sz="900" i="1" dirty="0" smtClean="0"/>
              <a:t>lubrificanti per macchine e stantuffi.</a:t>
            </a:r>
            <a:br>
              <a:rPr lang="it-IT" sz="900" i="1" dirty="0" smtClean="0"/>
            </a:br>
            <a:r>
              <a:rPr lang="it-IT" sz="900" i="1" dirty="0" smtClean="0"/>
              <a:t>Il mondo in miniatura.</a:t>
            </a:r>
            <a:br>
              <a:rPr lang="it-IT" sz="900" i="1" dirty="0" smtClean="0"/>
            </a:br>
            <a:r>
              <a:rPr lang="it-IT" sz="900" i="1" dirty="0" smtClean="0"/>
              <a:t>Lavanderia,</a:t>
            </a:r>
            <a:br>
              <a:rPr lang="it-IT" sz="900" i="1" dirty="0" smtClean="0"/>
            </a:br>
            <a:r>
              <a:rPr lang="it-IT" sz="900" i="1" dirty="0" smtClean="0"/>
              <a:t>Fumista,</a:t>
            </a:r>
            <a:br>
              <a:rPr lang="it-IT" sz="900" i="1" dirty="0" smtClean="0"/>
            </a:br>
            <a:r>
              <a:rPr lang="it-IT" sz="900" i="1" dirty="0" smtClean="0"/>
              <a:t>Tipografia,</a:t>
            </a:r>
            <a:br>
              <a:rPr lang="it-IT" sz="900" i="1" dirty="0" smtClean="0"/>
            </a:br>
            <a:r>
              <a:rPr lang="it-IT" sz="900" i="1" dirty="0" smtClean="0"/>
              <a:t>Parrucchiere,</a:t>
            </a:r>
            <a:br>
              <a:rPr lang="it-IT" sz="900" i="1" dirty="0" smtClean="0"/>
            </a:br>
            <a:r>
              <a:rPr lang="it-IT" sz="900" i="1" dirty="0" smtClean="0"/>
              <a:t>Fioraio,</a:t>
            </a:r>
            <a:br>
              <a:rPr lang="it-IT" sz="900" i="1" dirty="0" smtClean="0"/>
            </a:br>
            <a:r>
              <a:rPr lang="it-IT" sz="900" i="1" dirty="0" smtClean="0"/>
              <a:t>Libreria,</a:t>
            </a:r>
            <a:br>
              <a:rPr lang="it-IT" sz="900" i="1" dirty="0" smtClean="0"/>
            </a:br>
            <a:r>
              <a:rPr lang="it-IT" sz="900" i="1" dirty="0" smtClean="0"/>
              <a:t>Modista.</a:t>
            </a:r>
            <a:br>
              <a:rPr lang="it-IT" sz="900" i="1" dirty="0" smtClean="0"/>
            </a:br>
            <a:r>
              <a:rPr lang="it-IT" sz="900" i="1" dirty="0" smtClean="0"/>
              <a:t>Elettricità e cancelleria.</a:t>
            </a:r>
            <a:endParaRPr kumimoji="0" lang="it-IT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6143636" y="-24"/>
            <a:ext cx="2928958" cy="6858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it-IT" sz="900" i="1" dirty="0" smtClean="0"/>
              <a:t>l’amor patrio</a:t>
            </a:r>
            <a:br>
              <a:rPr lang="it-IT" sz="900" i="1" dirty="0" smtClean="0"/>
            </a:br>
            <a:r>
              <a:rPr lang="it-IT" sz="900" i="1" dirty="0" smtClean="0"/>
              <a:t>antico caffè.</a:t>
            </a:r>
            <a:br>
              <a:rPr lang="it-IT" sz="900" i="1" dirty="0" smtClean="0"/>
            </a:br>
            <a:r>
              <a:rPr lang="it-IT" sz="900" i="1" dirty="0" err="1" smtClean="0"/>
              <a:t>Affitasi</a:t>
            </a:r>
            <a:r>
              <a:rPr lang="it-IT" sz="900" i="1" dirty="0" smtClean="0"/>
              <a:t> quartiere,</a:t>
            </a:r>
            <a:br>
              <a:rPr lang="it-IT" sz="900" i="1" dirty="0" smtClean="0"/>
            </a:br>
            <a:r>
              <a:rPr lang="it-IT" sz="900" i="1" dirty="0" smtClean="0"/>
              <a:t>rivolgersi al portiere</a:t>
            </a:r>
            <a:br>
              <a:rPr lang="it-IT" sz="900" i="1" dirty="0" smtClean="0"/>
            </a:br>
            <a:r>
              <a:rPr lang="it-IT" sz="900" i="1" dirty="0" smtClean="0"/>
              <a:t>dalle 2 alle 3.</a:t>
            </a:r>
            <a:br>
              <a:rPr lang="it-IT" sz="900" i="1" dirty="0" smtClean="0"/>
            </a:br>
            <a:r>
              <a:rPr lang="it-IT" sz="900" i="1" dirty="0" smtClean="0"/>
              <a:t>Adamo Sensi</a:t>
            </a:r>
            <a:br>
              <a:rPr lang="it-IT" sz="900" i="1" dirty="0" smtClean="0"/>
            </a:br>
            <a:r>
              <a:rPr lang="it-IT" sz="900" i="1" dirty="0" smtClean="0"/>
              <a:t>studio d’avvocato,</a:t>
            </a:r>
            <a:br>
              <a:rPr lang="it-IT" sz="900" i="1" dirty="0" smtClean="0"/>
            </a:br>
            <a:r>
              <a:rPr lang="it-IT" sz="900" i="1" dirty="0" smtClean="0"/>
              <a:t>dottoressa in medicina</a:t>
            </a:r>
            <a:endParaRPr lang="it-IT" sz="900" dirty="0" smtClean="0"/>
          </a:p>
          <a:p>
            <a:r>
              <a:rPr lang="it-IT" sz="900" i="1" dirty="0" smtClean="0"/>
              <a:t>primo piano.</a:t>
            </a:r>
            <a:br>
              <a:rPr lang="it-IT" sz="900" i="1" dirty="0" smtClean="0"/>
            </a:br>
            <a:r>
              <a:rPr lang="it-IT" sz="900" i="1" dirty="0" smtClean="0"/>
              <a:t>Antico forno,</a:t>
            </a:r>
            <a:br>
              <a:rPr lang="it-IT" sz="900" i="1" dirty="0" smtClean="0"/>
            </a:br>
            <a:r>
              <a:rPr lang="it-IT" sz="900" i="1" dirty="0" err="1" smtClean="0"/>
              <a:t>Rosticcere</a:t>
            </a:r>
            <a:r>
              <a:rPr lang="it-IT" sz="900" i="1" dirty="0" smtClean="0"/>
              <a:t> e friggitore.</a:t>
            </a:r>
            <a:br>
              <a:rPr lang="it-IT" sz="900" i="1" dirty="0" smtClean="0"/>
            </a:br>
            <a:r>
              <a:rPr lang="it-IT" sz="900" i="1" dirty="0" smtClean="0"/>
              <a:t>Utensili per cucina,</a:t>
            </a:r>
            <a:br>
              <a:rPr lang="it-IT" sz="900" i="1" dirty="0" smtClean="0"/>
            </a:br>
            <a:r>
              <a:rPr lang="it-IT" sz="900" i="1" dirty="0" smtClean="0"/>
              <a:t>Ferrarecce.</a:t>
            </a:r>
            <a:br>
              <a:rPr lang="it-IT" sz="900" i="1" dirty="0" smtClean="0"/>
            </a:br>
            <a:r>
              <a:rPr lang="it-IT" sz="900" i="1" dirty="0" smtClean="0"/>
              <a:t>Mesticatore.</a:t>
            </a:r>
            <a:br>
              <a:rPr lang="it-IT" sz="900" i="1" dirty="0" smtClean="0"/>
            </a:br>
            <a:r>
              <a:rPr lang="it-IT" sz="900" i="1" dirty="0" smtClean="0"/>
              <a:t>Teatro Comunale</a:t>
            </a:r>
            <a:br>
              <a:rPr lang="it-IT" sz="900" i="1" dirty="0" smtClean="0"/>
            </a:br>
            <a:r>
              <a:rPr lang="it-IT" sz="900" i="1" dirty="0" smtClean="0"/>
              <a:t>Manon di </a:t>
            </a:r>
            <a:r>
              <a:rPr lang="it-IT" sz="900" i="1" dirty="0" err="1" smtClean="0"/>
              <a:t>Massenet</a:t>
            </a:r>
            <a:r>
              <a:rPr lang="it-IT" sz="900" i="1" dirty="0" smtClean="0"/>
              <a:t>,</a:t>
            </a:r>
            <a:br>
              <a:rPr lang="it-IT" sz="900" i="1" dirty="0" smtClean="0"/>
            </a:br>
            <a:r>
              <a:rPr lang="it-IT" sz="900" i="1" dirty="0" smtClean="0"/>
              <a:t>gran serata in onore</a:t>
            </a:r>
            <a:br>
              <a:rPr lang="it-IT" sz="900" i="1" dirty="0" smtClean="0"/>
            </a:br>
            <a:r>
              <a:rPr lang="it-IT" sz="900" i="1" dirty="0" smtClean="0"/>
              <a:t>di </a:t>
            </a:r>
            <a:r>
              <a:rPr lang="it-IT" sz="900" i="1" dirty="0" err="1" smtClean="0"/>
              <a:t>Michelina</a:t>
            </a:r>
            <a:r>
              <a:rPr lang="it-IT" sz="900" i="1" dirty="0" smtClean="0"/>
              <a:t> </a:t>
            </a:r>
            <a:r>
              <a:rPr lang="it-IT" sz="900" i="1" dirty="0" err="1" smtClean="0"/>
              <a:t>Proches</a:t>
            </a:r>
            <a:r>
              <a:rPr lang="it-IT" sz="900" i="1" dirty="0" smtClean="0"/>
              <a:t>.</a:t>
            </a:r>
            <a:br>
              <a:rPr lang="it-IT" sz="900" i="1" dirty="0" smtClean="0"/>
            </a:br>
            <a:r>
              <a:rPr lang="it-IT" sz="900" i="1" dirty="0" smtClean="0"/>
              <a:t>Politeama Manzoni</a:t>
            </a:r>
            <a:br>
              <a:rPr lang="it-IT" sz="900" i="1" dirty="0" smtClean="0"/>
            </a:br>
            <a:r>
              <a:rPr lang="it-IT" sz="900" i="1" dirty="0" smtClean="0"/>
              <a:t>il teatro dei cani,</a:t>
            </a:r>
            <a:br>
              <a:rPr lang="it-IT" sz="900" i="1" dirty="0" smtClean="0"/>
            </a:br>
            <a:r>
              <a:rPr lang="it-IT" sz="900" i="1" dirty="0" smtClean="0"/>
              <a:t>ultima matinée.</a:t>
            </a:r>
            <a:br>
              <a:rPr lang="it-IT" sz="900" i="1" dirty="0" smtClean="0"/>
            </a:br>
            <a:r>
              <a:rPr lang="it-IT" sz="900" i="1" dirty="0" smtClean="0"/>
              <a:t>Si fanno riparazioni in </a:t>
            </a:r>
            <a:r>
              <a:rPr lang="it-IT" sz="900" i="1" dirty="0" err="1" smtClean="0"/>
              <a:t>caloches</a:t>
            </a:r>
            <a:r>
              <a:rPr lang="it-IT" sz="900" i="1" dirty="0" smtClean="0"/>
              <a:t>.</a:t>
            </a:r>
            <a:br>
              <a:rPr lang="it-IT" sz="900" i="1" dirty="0" smtClean="0"/>
            </a:br>
            <a:r>
              <a:rPr lang="it-IT" sz="900" i="1" dirty="0" err="1" smtClean="0"/>
              <a:t>Cordonnier</a:t>
            </a:r>
            <a:r>
              <a:rPr lang="it-IT" sz="900" i="1" dirty="0" smtClean="0"/>
              <a:t/>
            </a:r>
            <a:br>
              <a:rPr lang="it-IT" sz="900" i="1" dirty="0" smtClean="0"/>
            </a:br>
            <a:r>
              <a:rPr lang="it-IT" sz="900" i="1" dirty="0" smtClean="0"/>
              <a:t>Deposito di legnami.</a:t>
            </a:r>
            <a:br>
              <a:rPr lang="it-IT" sz="900" i="1" dirty="0" smtClean="0"/>
            </a:br>
            <a:r>
              <a:rPr lang="it-IT" sz="900" i="1" dirty="0" smtClean="0"/>
              <a:t>Teatro Goldoni</a:t>
            </a:r>
            <a:br>
              <a:rPr lang="it-IT" sz="900" i="1" dirty="0" smtClean="0"/>
            </a:br>
            <a:r>
              <a:rPr lang="it-IT" sz="900" i="1" dirty="0" smtClean="0"/>
              <a:t>i figli di nessuno,</a:t>
            </a:r>
            <a:br>
              <a:rPr lang="it-IT" sz="900" i="1" dirty="0" smtClean="0"/>
            </a:br>
            <a:r>
              <a:rPr lang="it-IT" sz="900" i="1" dirty="0" smtClean="0"/>
              <a:t>serata popolare.</a:t>
            </a:r>
            <a:br>
              <a:rPr lang="it-IT" sz="900" i="1" dirty="0" smtClean="0"/>
            </a:br>
            <a:r>
              <a:rPr lang="it-IT" sz="900" i="1" dirty="0" smtClean="0"/>
              <a:t>Tutti dai fratelli Bocconi!</a:t>
            </a:r>
            <a:br>
              <a:rPr lang="it-IT" sz="900" i="1" dirty="0" smtClean="0"/>
            </a:br>
            <a:r>
              <a:rPr lang="it-IT" sz="900" i="1" dirty="0" smtClean="0"/>
              <a:t>Non ve la lasciate scappare!</a:t>
            </a:r>
            <a:br>
              <a:rPr lang="it-IT" sz="900" i="1" dirty="0" smtClean="0"/>
            </a:br>
            <a:r>
              <a:rPr lang="it-IT" sz="900" i="1" dirty="0" smtClean="0"/>
              <a:t>29</a:t>
            </a:r>
            <a:br>
              <a:rPr lang="it-IT" sz="900" i="1" dirty="0" smtClean="0"/>
            </a:br>
            <a:r>
              <a:rPr lang="it-IT" sz="900" i="1" dirty="0" smtClean="0"/>
              <a:t>31</a:t>
            </a:r>
            <a:br>
              <a:rPr lang="it-IT" sz="900" i="1" dirty="0" smtClean="0"/>
            </a:br>
            <a:r>
              <a:rPr lang="it-IT" sz="900" i="1" dirty="0" smtClean="0"/>
              <a:t>Bar la stella polare.</a:t>
            </a:r>
            <a:br>
              <a:rPr lang="it-IT" sz="900" i="1" dirty="0" smtClean="0"/>
            </a:br>
            <a:r>
              <a:rPr lang="it-IT" sz="900" i="1" dirty="0" smtClean="0"/>
              <a:t>Assunta </a:t>
            </a:r>
            <a:r>
              <a:rPr lang="it-IT" sz="900" i="1" dirty="0" err="1" smtClean="0"/>
              <a:t>Chiodaroli</a:t>
            </a:r>
            <a:r>
              <a:rPr lang="it-IT" sz="900" i="1" dirty="0" smtClean="0"/>
              <a:t/>
            </a:r>
            <a:br>
              <a:rPr lang="it-IT" sz="900" i="1" dirty="0" smtClean="0"/>
            </a:br>
            <a:r>
              <a:rPr lang="it-IT" sz="900" i="1" dirty="0" smtClean="0"/>
              <a:t>levatrice,</a:t>
            </a:r>
            <a:br>
              <a:rPr lang="it-IT" sz="900" i="1" dirty="0" smtClean="0"/>
            </a:br>
            <a:r>
              <a:rPr lang="it-IT" sz="900" i="1" dirty="0" err="1" smtClean="0"/>
              <a:t>Parisina</a:t>
            </a:r>
            <a:r>
              <a:rPr lang="it-IT" sz="900" i="1" dirty="0" smtClean="0"/>
              <a:t> Sudori</a:t>
            </a:r>
            <a:br>
              <a:rPr lang="it-IT" sz="900" i="1" dirty="0" smtClean="0"/>
            </a:br>
            <a:r>
              <a:rPr lang="it-IT" sz="900" i="1" dirty="0" smtClean="0"/>
              <a:t>rammendatrice.</a:t>
            </a:r>
            <a:br>
              <a:rPr lang="it-IT" sz="900" i="1" dirty="0" smtClean="0"/>
            </a:br>
            <a:r>
              <a:rPr lang="it-IT" sz="900" i="1" dirty="0" smtClean="0"/>
              <a:t>L’arte di non far figlioli.</a:t>
            </a:r>
            <a:br>
              <a:rPr lang="it-IT" sz="900" i="1" dirty="0" smtClean="0"/>
            </a:br>
            <a:r>
              <a:rPr lang="it-IT" sz="900" i="1" dirty="0" smtClean="0"/>
              <a:t>Gabriele Pagnotta</a:t>
            </a:r>
            <a:br>
              <a:rPr lang="it-IT" sz="900" i="1" dirty="0" smtClean="0"/>
            </a:br>
            <a:r>
              <a:rPr lang="it-IT" sz="900" i="1" dirty="0" smtClean="0"/>
              <a:t>strumenti musicali.</a:t>
            </a:r>
            <a:br>
              <a:rPr lang="it-IT" sz="900" i="1" dirty="0" smtClean="0"/>
            </a:br>
            <a:r>
              <a:rPr lang="it-IT" sz="900" i="1" dirty="0" smtClean="0"/>
              <a:t>Narciso Gonfalone</a:t>
            </a:r>
            <a:br>
              <a:rPr lang="it-IT" sz="900" i="1" dirty="0" smtClean="0"/>
            </a:br>
            <a:r>
              <a:rPr lang="it-IT" sz="900" i="1" dirty="0" smtClean="0"/>
              <a:t>tessuti di seta e di cotone.</a:t>
            </a:r>
            <a:br>
              <a:rPr lang="it-IT" sz="900" i="1" dirty="0" smtClean="0"/>
            </a:br>
            <a:r>
              <a:rPr lang="it-IT" sz="900" i="1" dirty="0" err="1" smtClean="0"/>
              <a:t>Ulderigo</a:t>
            </a:r>
            <a:r>
              <a:rPr lang="it-IT" sz="900" i="1" dirty="0" smtClean="0"/>
              <a:t> Bizzarro</a:t>
            </a:r>
            <a:br>
              <a:rPr lang="it-IT" sz="900" i="1" dirty="0" smtClean="0"/>
            </a:br>
            <a:r>
              <a:rPr lang="it-IT" sz="900" i="1" dirty="0" smtClean="0"/>
              <a:t>fabbricante di confetti per nozze.</a:t>
            </a:r>
            <a:br>
              <a:rPr lang="it-IT" sz="900" i="1" dirty="0" smtClean="0"/>
            </a:br>
            <a:r>
              <a:rPr lang="it-IT" sz="900" i="1" dirty="0" smtClean="0"/>
              <a:t>Giacinto Pupi,</a:t>
            </a:r>
            <a:br>
              <a:rPr lang="it-IT" sz="900" i="1" dirty="0" smtClean="0"/>
            </a:br>
            <a:r>
              <a:rPr lang="it-IT" sz="900" i="1" dirty="0" smtClean="0"/>
              <a:t>tinozze e semicupi.</a:t>
            </a:r>
            <a:br>
              <a:rPr lang="it-IT" sz="900" i="1" dirty="0" smtClean="0"/>
            </a:br>
            <a:r>
              <a:rPr lang="it-IT" sz="900" i="1" dirty="0" smtClean="0"/>
              <a:t>Pasquale Bottega fu Pietro</a:t>
            </a:r>
            <a:br>
              <a:rPr lang="it-IT" sz="900" i="1" dirty="0" smtClean="0"/>
            </a:br>
            <a:r>
              <a:rPr lang="it-IT" sz="900" i="1" dirty="0" smtClean="0"/>
              <a:t>calzature...</a:t>
            </a:r>
            <a:br>
              <a:rPr lang="it-IT" sz="900" i="1" dirty="0" smtClean="0"/>
            </a:br>
            <a:r>
              <a:rPr lang="it-IT" sz="900" i="1" dirty="0" smtClean="0"/>
              <a:t>– Torniamo indietro?</a:t>
            </a:r>
            <a:br>
              <a:rPr lang="it-IT" sz="900" i="1" dirty="0" smtClean="0"/>
            </a:br>
            <a:r>
              <a:rPr lang="it-IT" sz="900" i="1" dirty="0" smtClean="0"/>
              <a:t>– Torniamo pure. </a:t>
            </a:r>
            <a:endParaRPr lang="it-IT" sz="900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9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571604" y="0"/>
            <a:ext cx="1500198" cy="33855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 smtClean="0"/>
              <a:t>La passeggiata</a:t>
            </a:r>
            <a:endParaRPr lang="it-IT" sz="1600" b="1" dirty="0"/>
          </a:p>
        </p:txBody>
      </p:sp>
      <p:sp>
        <p:nvSpPr>
          <p:cNvPr id="7" name="Ritorno 6">
            <a:hlinkClick r:id="rId2" action="ppaction://hlinksldjump" highlightClick="1"/>
          </p:cNvPr>
          <p:cNvSpPr/>
          <p:nvPr/>
        </p:nvSpPr>
        <p:spPr>
          <a:xfrm>
            <a:off x="8501090" y="6357958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Italiano</a:t>
            </a:r>
          </a:p>
        </p:txBody>
      </p:sp>
      <p:sp>
        <p:nvSpPr>
          <p:cNvPr id="4" name="Torta 3"/>
          <p:cNvSpPr/>
          <p:nvPr/>
        </p:nvSpPr>
        <p:spPr>
          <a:xfrm>
            <a:off x="1357290" y="285728"/>
            <a:ext cx="377626" cy="357190"/>
          </a:xfrm>
          <a:prstGeom prst="pieWedge">
            <a:avLst/>
          </a:prstGeom>
          <a:solidFill>
            <a:srgbClr val="00CC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Torta 4"/>
          <p:cNvSpPr/>
          <p:nvPr/>
        </p:nvSpPr>
        <p:spPr>
          <a:xfrm rot="5400000">
            <a:off x="1781422" y="66918"/>
            <a:ext cx="576000" cy="576000"/>
          </a:xfrm>
          <a:prstGeom prst="pieWedg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311292"/>
              <a:satOff val="13270"/>
              <a:lumOff val="2876"/>
              <a:alphaOff val="0"/>
            </a:schemeClr>
          </a:fillRef>
          <a:effectRef idx="2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Torta 5"/>
          <p:cNvSpPr/>
          <p:nvPr/>
        </p:nvSpPr>
        <p:spPr>
          <a:xfrm rot="10800000">
            <a:off x="1765482" y="714356"/>
            <a:ext cx="377626" cy="357190"/>
          </a:xfrm>
          <a:prstGeom prst="pieWedge">
            <a:avLst/>
          </a:prstGeom>
          <a:solidFill>
            <a:srgbClr val="FF33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622584"/>
              <a:satOff val="26541"/>
              <a:lumOff val="5752"/>
              <a:alphaOff val="0"/>
            </a:schemeClr>
          </a:fillRef>
          <a:effectRef idx="2">
            <a:schemeClr val="accent5">
              <a:hueOff val="-6622584"/>
              <a:satOff val="26541"/>
              <a:lumOff val="5752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orta 6"/>
          <p:cNvSpPr/>
          <p:nvPr/>
        </p:nvSpPr>
        <p:spPr>
          <a:xfrm rot="16200000">
            <a:off x="1367508" y="704138"/>
            <a:ext cx="357190" cy="377626"/>
          </a:xfrm>
          <a:prstGeom prst="pieWedg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457200" y="1153260"/>
            <a:ext cx="8229600" cy="489790"/>
          </a:xfrm>
        </p:spPr>
        <p:txBody>
          <a:bodyPr>
            <a:noAutofit/>
          </a:bodyPr>
          <a:lstStyle/>
          <a:p>
            <a:pPr algn="ctr"/>
            <a:r>
              <a:rPr lang="it-IT" sz="3600" b="1" dirty="0" smtClean="0">
                <a:latin typeface="Chiller" pitchFamily="82" charset="0"/>
              </a:rPr>
              <a:t>Confronto tra le due poesie di Saba e Palazzeschi</a:t>
            </a:r>
            <a:endParaRPr lang="it-IT" sz="3600" b="1" dirty="0">
              <a:latin typeface="Chiller" pitchFamily="82" charset="0"/>
            </a:endParaRPr>
          </a:p>
        </p:txBody>
      </p:sp>
      <p:sp>
        <p:nvSpPr>
          <p:cNvPr id="9" name="Segnaposto contenuto 8"/>
          <p:cNvSpPr>
            <a:spLocks noGrp="1"/>
          </p:cNvSpPr>
          <p:nvPr>
            <p:ph idx="1"/>
          </p:nvPr>
        </p:nvSpPr>
        <p:spPr>
          <a:xfrm>
            <a:off x="142876" y="1571612"/>
            <a:ext cx="8929718" cy="4929222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Contemporanee</a:t>
            </a:r>
          </a:p>
          <a:p>
            <a:pPr>
              <a:buNone/>
            </a:pPr>
            <a:endParaRPr lang="it-IT" sz="1300" dirty="0" smtClean="0"/>
          </a:p>
          <a:p>
            <a:r>
              <a:rPr lang="it-IT" dirty="0" smtClean="0"/>
              <a:t>Entrambi riportano una visione della città abbastanza simile, pur localizzandosi in correnti letterarie diverse</a:t>
            </a:r>
          </a:p>
          <a:p>
            <a:endParaRPr lang="it-IT" sz="1300" dirty="0" smtClean="0"/>
          </a:p>
          <a:p>
            <a:r>
              <a:rPr lang="it-IT" dirty="0" smtClean="0"/>
              <a:t>Palazzeschi con “la passeggiata” si trova  nel periodo futurista, mentre Saba si inserisce in una poesia più tradizionale (rifiutando l’ermetismo allora imperante)</a:t>
            </a:r>
          </a:p>
          <a:p>
            <a:endParaRPr lang="it-IT" sz="1300" dirty="0" smtClean="0"/>
          </a:p>
          <a:p>
            <a:r>
              <a:rPr lang="it-IT" b="1" dirty="0" smtClean="0"/>
              <a:t>Entrambi però scelgono la strada come tema della loro opera</a:t>
            </a:r>
            <a:r>
              <a:rPr lang="it-IT" dirty="0" smtClean="0"/>
              <a:t>, in quanto nella strada cercano la vicinanza con gli umili, dove risulta possibile aggirarsi tra la gente che anima le botteghe e le bancarelle dei mercatini rionali.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601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5069065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BARICCO</a:t>
            </a:r>
          </a:p>
          <a:p>
            <a:pPr>
              <a:buNone/>
            </a:pPr>
            <a:r>
              <a:rPr lang="it-IT" u="sng" dirty="0" smtClean="0"/>
              <a:t>“Oceano Mare” </a:t>
            </a:r>
            <a:endParaRPr lang="it-IT" dirty="0" smtClean="0"/>
          </a:p>
          <a:p>
            <a:pPr marL="0" indent="0" algn="just">
              <a:buNone/>
            </a:pPr>
            <a:r>
              <a:rPr lang="it-IT" dirty="0" smtClean="0"/>
              <a:t> </a:t>
            </a:r>
            <a:r>
              <a:rPr lang="it-IT" sz="2200" dirty="0" smtClean="0"/>
              <a:t>Tutti abbiamo una strada, sta a noi poi scegliere se scoprirla e seguirla, anche attraverso  l’aiuto di guide o ignorarla. Solo seguendo la propria strada si giunge alla vera serenità. La domanda di questa preghiera è “qual è la mia strada?” domanda  che rivolge a Dio e di cui non conosce assolutamente la risposta, perché si è perso.  Chiede quindi un segno a Dio per riuscire a ritrovarla (come Dante che ha perso la retta via).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14423"/>
            <a:ext cx="4038600" cy="428627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DANTE</a:t>
            </a:r>
          </a:p>
          <a:p>
            <a:endParaRPr lang="it-IT" dirty="0"/>
          </a:p>
        </p:txBody>
      </p:sp>
      <p:sp>
        <p:nvSpPr>
          <p:cNvPr id="5" name="Titolo 1"/>
          <p:cNvSpPr txBox="1">
            <a:spLocks/>
          </p:cNvSpPr>
          <p:nvPr/>
        </p:nvSpPr>
        <p:spPr bwMode="auto">
          <a:xfrm>
            <a:off x="785786" y="571480"/>
            <a:ext cx="8358214" cy="714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Strada in senso </a:t>
            </a:r>
            <a:r>
              <a:rPr kumimoji="0" lang="it-IT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ESISTENZIALE</a:t>
            </a:r>
            <a:endParaRPr kumimoji="0" lang="it-IT" sz="2800" b="1" i="0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Italiano</a:t>
            </a:r>
          </a:p>
        </p:txBody>
      </p:sp>
      <p:sp>
        <p:nvSpPr>
          <p:cNvPr id="7" name="Torta 6"/>
          <p:cNvSpPr/>
          <p:nvPr/>
        </p:nvSpPr>
        <p:spPr>
          <a:xfrm>
            <a:off x="1357290" y="285728"/>
            <a:ext cx="377626" cy="357190"/>
          </a:xfrm>
          <a:prstGeom prst="pieWedge">
            <a:avLst/>
          </a:prstGeom>
          <a:solidFill>
            <a:srgbClr val="00CC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Torta 7"/>
          <p:cNvSpPr/>
          <p:nvPr/>
        </p:nvSpPr>
        <p:spPr>
          <a:xfrm rot="5400000">
            <a:off x="1765482" y="285728"/>
            <a:ext cx="377626" cy="377626"/>
          </a:xfrm>
          <a:prstGeom prst="pieWedg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311292"/>
              <a:satOff val="13270"/>
              <a:lumOff val="2876"/>
              <a:alphaOff val="0"/>
            </a:schemeClr>
          </a:fillRef>
          <a:effectRef idx="2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Torta 8"/>
          <p:cNvSpPr/>
          <p:nvPr/>
        </p:nvSpPr>
        <p:spPr>
          <a:xfrm rot="10800000">
            <a:off x="1781422" y="709860"/>
            <a:ext cx="576000" cy="576000"/>
          </a:xfrm>
          <a:prstGeom prst="pieWedge">
            <a:avLst/>
          </a:prstGeom>
          <a:solidFill>
            <a:srgbClr val="FF33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622584"/>
              <a:satOff val="26541"/>
              <a:lumOff val="5752"/>
              <a:alphaOff val="0"/>
            </a:schemeClr>
          </a:fillRef>
          <a:effectRef idx="2">
            <a:schemeClr val="accent5">
              <a:hueOff val="-6622584"/>
              <a:satOff val="26541"/>
              <a:lumOff val="5752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Torta 9"/>
          <p:cNvSpPr/>
          <p:nvPr/>
        </p:nvSpPr>
        <p:spPr>
          <a:xfrm rot="16200000">
            <a:off x="1367508" y="704138"/>
            <a:ext cx="357190" cy="377626"/>
          </a:xfrm>
          <a:prstGeom prst="pieWedg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11" name="Connettore 1 10"/>
          <p:cNvCxnSpPr/>
          <p:nvPr/>
        </p:nvCxnSpPr>
        <p:spPr>
          <a:xfrm rot="5400000">
            <a:off x="2035157" y="3964785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4714876" y="5072074"/>
            <a:ext cx="42148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Dante ancora una volta sottolinea che ognuno di noi nasce con delle predisposizioni che dovrebbero portare a fare determinate scelte di vita, ma il fatto di non seguirle porta alla perdita della propria  strada.</a:t>
            </a:r>
          </a:p>
          <a:p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15" name="Segnaposto contenuto 7"/>
          <p:cNvSpPr txBox="1">
            <a:spLocks/>
          </p:cNvSpPr>
          <p:nvPr/>
        </p:nvSpPr>
        <p:spPr>
          <a:xfrm>
            <a:off x="4714876" y="1571612"/>
            <a:ext cx="4067204" cy="121444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it-IT" sz="1600" dirty="0" smtClean="0"/>
              <a:t>INFERNO - canto VIII</a:t>
            </a:r>
          </a:p>
          <a:p>
            <a:pPr marL="450850" lvl="0" indent="-45085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it-IT" sz="1600" dirty="0" smtClean="0"/>
              <a:t>91	Sol si ritorni per la folle strada:</a:t>
            </a:r>
            <a:br>
              <a:rPr lang="it-IT" sz="1600" dirty="0" smtClean="0"/>
            </a:br>
            <a:r>
              <a:rPr lang="it-IT" sz="1600" dirty="0" smtClean="0"/>
              <a:t>pruovi, se sa; ché tu qui rimarrai,</a:t>
            </a:r>
            <a:br>
              <a:rPr lang="it-IT" sz="1600" dirty="0" smtClean="0"/>
            </a:br>
            <a:r>
              <a:rPr lang="it-IT" sz="1600" dirty="0" smtClean="0"/>
              <a:t>che li ha' iscorta sì buia contrada».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Segnaposto contenuto 7"/>
          <p:cNvSpPr txBox="1">
            <a:spLocks/>
          </p:cNvSpPr>
          <p:nvPr/>
        </p:nvSpPr>
        <p:spPr>
          <a:xfrm>
            <a:off x="4714876" y="2786058"/>
            <a:ext cx="4067204" cy="1214446"/>
          </a:xfrm>
          <a:prstGeom prst="rect">
            <a:avLst/>
          </a:prstGeom>
          <a:ln>
            <a:noFill/>
          </a:ln>
        </p:spPr>
        <p:txBody>
          <a:bodyPr vert="horz">
            <a:normAutofit fontScale="62500" lnSpcReduction="20000"/>
          </a:bodyPr>
          <a:lstStyle/>
          <a:p>
            <a:pPr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it-IT" sz="2800" dirty="0" smtClean="0"/>
              <a:t>Per cercare di capire il progetto che Dio ha per noi, Dante viene aiutato da Virgilio  (guida); infatti quando gli dicono di rinunciare alla guida, egli si sente perso.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egnaposto contenuto 7"/>
          <p:cNvSpPr txBox="1">
            <a:spLocks/>
          </p:cNvSpPr>
          <p:nvPr/>
        </p:nvSpPr>
        <p:spPr>
          <a:xfrm>
            <a:off x="4714876" y="3857628"/>
            <a:ext cx="4067204" cy="121444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>
            <a:normAutofit fontScale="55000" lnSpcReduction="20000"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it-IT" sz="2800" dirty="0" smtClean="0"/>
              <a:t>PARADISO - canto VIII</a:t>
            </a:r>
          </a:p>
          <a:p>
            <a:pPr marL="450850" lvl="0" indent="-45085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it-IT" sz="2800" dirty="0" smtClean="0"/>
              <a:t>145	Ma voi torcete a la religïone</a:t>
            </a:r>
            <a:br>
              <a:rPr lang="it-IT" sz="2800" dirty="0" smtClean="0"/>
            </a:br>
            <a:r>
              <a:rPr lang="it-IT" sz="2800" dirty="0" smtClean="0"/>
              <a:t>tal che fia nato a cignersi la spada,</a:t>
            </a:r>
            <a:br>
              <a:rPr lang="it-IT" sz="2800" dirty="0" smtClean="0"/>
            </a:br>
            <a:r>
              <a:rPr lang="it-IT" sz="2800" dirty="0" smtClean="0"/>
              <a:t>e fate re di tal ch'è da sermone; </a:t>
            </a:r>
          </a:p>
          <a:p>
            <a:pPr marL="450850" lvl="0" indent="-45085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it-IT" sz="2800" dirty="0" smtClean="0"/>
              <a:t>148	onde la traccia vostra è fuor di strada».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Informazioni 18">
            <a:hlinkClick r:id="rId2" action="ppaction://hlinksldjump" highlightClick="1"/>
          </p:cNvPr>
          <p:cNvSpPr/>
          <p:nvPr/>
        </p:nvSpPr>
        <p:spPr>
          <a:xfrm>
            <a:off x="3857620" y="5715016"/>
            <a:ext cx="357190" cy="35719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8601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785786" y="1714488"/>
            <a:ext cx="7543824" cy="44348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i="1" dirty="0" smtClean="0">
                <a:latin typeface="Andalus" pitchFamily="2" charset="-78"/>
                <a:cs typeface="Andalus" pitchFamily="2" charset="-78"/>
              </a:rPr>
              <a:t>“Non è di questa </a:t>
            </a:r>
            <a:r>
              <a:rPr lang="it-IT" b="1" i="1" dirty="0" smtClean="0">
                <a:latin typeface="Andalus" pitchFamily="2" charset="-78"/>
                <a:cs typeface="Andalus" pitchFamily="2" charset="-78"/>
              </a:rPr>
              <a:t>strada</a:t>
            </a:r>
            <a:r>
              <a:rPr lang="it-IT" i="1" dirty="0" smtClean="0">
                <a:latin typeface="Andalus" pitchFamily="2" charset="-78"/>
                <a:cs typeface="Andalus" pitchFamily="2" charset="-78"/>
              </a:rPr>
              <a:t>, fatta di terra e polvere e sassi, che stiamo parlando. </a:t>
            </a:r>
          </a:p>
          <a:p>
            <a:pPr marL="0" indent="0" algn="just">
              <a:buNone/>
            </a:pPr>
            <a:r>
              <a:rPr lang="it-IT" i="1" dirty="0" smtClean="0">
                <a:latin typeface="Andalus" pitchFamily="2" charset="-78"/>
                <a:cs typeface="Andalus" pitchFamily="2" charset="-78"/>
              </a:rPr>
              <a:t>La </a:t>
            </a:r>
            <a:r>
              <a:rPr lang="it-IT" b="1" i="1" dirty="0" smtClean="0">
                <a:latin typeface="Andalus" pitchFamily="2" charset="-78"/>
                <a:cs typeface="Andalus" pitchFamily="2" charset="-78"/>
              </a:rPr>
              <a:t>strada</a:t>
            </a:r>
            <a:r>
              <a:rPr lang="it-IT" i="1" dirty="0" smtClean="0">
                <a:latin typeface="Andalus" pitchFamily="2" charset="-78"/>
                <a:cs typeface="Andalus" pitchFamily="2" charset="-78"/>
              </a:rPr>
              <a:t> in questione è un'altra. E corre non fuori, ma dentro. Qui dentro. </a:t>
            </a:r>
          </a:p>
          <a:p>
            <a:pPr marL="0" indent="0" algn="just">
              <a:buNone/>
            </a:pPr>
            <a:r>
              <a:rPr lang="it-IT" i="1" dirty="0" smtClean="0">
                <a:latin typeface="Andalus" pitchFamily="2" charset="-78"/>
                <a:cs typeface="Andalus" pitchFamily="2" charset="-78"/>
              </a:rPr>
              <a:t>Non so se avete presente: </a:t>
            </a:r>
            <a:r>
              <a:rPr lang="it-IT" b="1" i="1" dirty="0" smtClean="0">
                <a:latin typeface="Andalus" pitchFamily="2" charset="-78"/>
                <a:cs typeface="Andalus" pitchFamily="2" charset="-78"/>
              </a:rPr>
              <a:t>la mia strada</a:t>
            </a:r>
            <a:r>
              <a:rPr lang="it-IT" i="1" dirty="0" smtClean="0">
                <a:latin typeface="Andalus" pitchFamily="2" charset="-78"/>
                <a:cs typeface="Andalus" pitchFamily="2" charset="-78"/>
              </a:rPr>
              <a:t>. Ne hanno tutti una, lo saprete anche voi, che tra l'altro, non siete estraneo al progetto di questa macchina che siamo, tutti quanti, ognuno a modo suo. </a:t>
            </a:r>
          </a:p>
          <a:p>
            <a:pPr marL="0" indent="0" algn="just">
              <a:buNone/>
            </a:pPr>
            <a:r>
              <a:rPr lang="it-IT" i="1" dirty="0" smtClean="0">
                <a:latin typeface="Andalus" pitchFamily="2" charset="-78"/>
                <a:cs typeface="Andalus" pitchFamily="2" charset="-78"/>
              </a:rPr>
              <a:t>Una </a:t>
            </a:r>
            <a:r>
              <a:rPr lang="it-IT" b="1" i="1" dirty="0" smtClean="0">
                <a:latin typeface="Andalus" pitchFamily="2" charset="-78"/>
                <a:cs typeface="Andalus" pitchFamily="2" charset="-78"/>
              </a:rPr>
              <a:t>strada</a:t>
            </a:r>
            <a:r>
              <a:rPr lang="it-IT" i="1" dirty="0" smtClean="0">
                <a:latin typeface="Andalus" pitchFamily="2" charset="-78"/>
                <a:cs typeface="Andalus" pitchFamily="2" charset="-78"/>
              </a:rPr>
              <a:t> dentro ce l'hanno tutti..”</a:t>
            </a:r>
            <a:endParaRPr lang="it-IT" i="1" dirty="0"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" name="Ritorno 4">
            <a:hlinkClick r:id="rId2" action="ppaction://hlinksldjump" highlightClick="1"/>
          </p:cNvPr>
          <p:cNvSpPr/>
          <p:nvPr/>
        </p:nvSpPr>
        <p:spPr>
          <a:xfrm>
            <a:off x="7429520" y="5500702"/>
            <a:ext cx="42862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9" name="Picture 3" descr="C:\Users\Chiara\Desktop\maturità 2008\250px-Kerouac_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911" y="3214686"/>
            <a:ext cx="2591015" cy="2000264"/>
          </a:xfrm>
          <a:prstGeom prst="rect">
            <a:avLst/>
          </a:prstGeom>
          <a:noFill/>
        </p:spPr>
      </p:pic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47638" y="1500173"/>
            <a:ext cx="3138478" cy="1785951"/>
          </a:xfrm>
        </p:spPr>
        <p:txBody>
          <a:bodyPr>
            <a:normAutofit fontScale="92500"/>
          </a:bodyPr>
          <a:lstStyle/>
          <a:p>
            <a:r>
              <a:rPr lang="it-IT" dirty="0" smtClean="0"/>
              <a:t>JACK KEROUAC</a:t>
            </a:r>
          </a:p>
          <a:p>
            <a:endParaRPr lang="it-IT" sz="800" dirty="0" smtClean="0"/>
          </a:p>
          <a:p>
            <a:pPr marL="0" indent="0" algn="ctr">
              <a:buNone/>
            </a:pPr>
            <a:r>
              <a:rPr lang="it-IT" sz="2000" b="1" u="sng" dirty="0" smtClean="0"/>
              <a:t>“Sulla strada”</a:t>
            </a:r>
            <a:endParaRPr lang="it-IT" sz="2000" b="1" dirty="0" smtClean="0"/>
          </a:p>
          <a:p>
            <a:pPr marL="0" indent="0" algn="ctr">
              <a:buNone/>
            </a:pPr>
            <a:r>
              <a:rPr lang="it-IT" sz="2000" dirty="0" smtClean="0"/>
              <a:t>Manifesto del movimento</a:t>
            </a:r>
          </a:p>
          <a:p>
            <a:pPr marL="0" indent="0" algn="ctr">
              <a:buNone/>
            </a:pPr>
            <a:r>
              <a:rPr lang="it-IT" sz="2000" dirty="0" smtClean="0"/>
              <a:t> della Beat generation</a:t>
            </a:r>
            <a:endParaRPr lang="it-IT" sz="2000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500430" y="1146017"/>
            <a:ext cx="5715040" cy="3211677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it-IT" dirty="0" smtClean="0"/>
              <a:t>BEAT GENERATION</a:t>
            </a:r>
          </a:p>
          <a:p>
            <a:pPr marL="0" indent="185738"/>
            <a:r>
              <a:rPr lang="it-IT" sz="2200" dirty="0" smtClean="0"/>
              <a:t>È il primo esempio di “controcultura”</a:t>
            </a:r>
          </a:p>
          <a:p>
            <a:pPr marL="0" indent="185738"/>
            <a:r>
              <a:rPr lang="it-IT" sz="2200" dirty="0" smtClean="0"/>
              <a:t>Ricerca di alternative alla cultura occidentale</a:t>
            </a:r>
          </a:p>
          <a:p>
            <a:pPr marL="0" indent="185738">
              <a:buNone/>
            </a:pPr>
            <a:endParaRPr lang="it-IT" sz="1050" dirty="0" smtClean="0"/>
          </a:p>
          <a:p>
            <a:pPr marL="0" indent="185738">
              <a:buNone/>
            </a:pPr>
            <a:r>
              <a:rPr lang="it-IT" sz="2200" dirty="0" smtClean="0"/>
              <a:t>Duplice significato di Beat:</a:t>
            </a:r>
            <a:endParaRPr lang="it-IT" dirty="0"/>
          </a:p>
          <a:p>
            <a:pPr marL="0" indent="185738">
              <a:buFont typeface="Wingdings"/>
              <a:buChar char="à"/>
            </a:pPr>
            <a:r>
              <a:rPr lang="it-IT" sz="2200" dirty="0" smtClean="0">
                <a:sym typeface="Wingdings" pitchFamily="2" charset="2"/>
              </a:rPr>
              <a:t>ribellione, battito, ritmo, richiamo alla vita libera</a:t>
            </a:r>
          </a:p>
          <a:p>
            <a:pPr marL="0" indent="185738">
              <a:buFont typeface="Wingdings"/>
              <a:buChar char="à"/>
            </a:pPr>
            <a:r>
              <a:rPr lang="it-IT" sz="2200" dirty="0" smtClean="0">
                <a:sym typeface="Wingdings" pitchFamily="2" charset="2"/>
              </a:rPr>
              <a:t>battuto, sconfitto, disprezzo per l’ordine </a:t>
            </a:r>
          </a:p>
          <a:p>
            <a:pPr marL="185738" indent="0">
              <a:buNone/>
            </a:pPr>
            <a:r>
              <a:rPr lang="it-IT" sz="2200" dirty="0" smtClean="0">
                <a:sym typeface="Wingdings" pitchFamily="2" charset="2"/>
              </a:rPr>
              <a:t>(in riferimento all’uso frequente di droghe e alcool)</a:t>
            </a:r>
          </a:p>
          <a:p>
            <a:pPr marL="0" indent="0">
              <a:buNone/>
            </a:pPr>
            <a:endParaRPr lang="it-IT" sz="2200" dirty="0" smtClean="0">
              <a:sym typeface="Wingdings" pitchFamily="2" charset="2"/>
            </a:endParaRPr>
          </a:p>
        </p:txBody>
      </p:sp>
      <p:sp>
        <p:nvSpPr>
          <p:cNvPr id="5" name="Titolo 1"/>
          <p:cNvSpPr txBox="1">
            <a:spLocks/>
          </p:cNvSpPr>
          <p:nvPr/>
        </p:nvSpPr>
        <p:spPr bwMode="auto">
          <a:xfrm>
            <a:off x="785786" y="571480"/>
            <a:ext cx="8358214" cy="714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Strada come </a:t>
            </a:r>
            <a:r>
              <a:rPr lang="it-IT" sz="3600" b="1" u="sng" kern="0" dirty="0" smtClean="0">
                <a:solidFill>
                  <a:schemeClr val="tx2"/>
                </a:solidFill>
                <a:latin typeface="Chiller" pitchFamily="82" charset="0"/>
                <a:ea typeface="+mj-ea"/>
                <a:cs typeface="+mj-cs"/>
              </a:rPr>
              <a:t>SCELTA </a:t>
            </a:r>
            <a:r>
              <a:rPr lang="it-IT" sz="3600" b="1" u="sng" kern="0" dirty="0" err="1" smtClean="0">
                <a:solidFill>
                  <a:schemeClr val="tx2"/>
                </a:solidFill>
                <a:latin typeface="Chiller" pitchFamily="82" charset="0"/>
                <a:ea typeface="+mj-ea"/>
                <a:cs typeface="+mj-cs"/>
              </a:rPr>
              <a:t>DI</a:t>
            </a:r>
            <a:r>
              <a:rPr lang="it-IT" sz="3600" b="1" u="sng" kern="0" dirty="0" smtClean="0">
                <a:solidFill>
                  <a:schemeClr val="tx2"/>
                </a:solidFill>
                <a:latin typeface="Chiller" pitchFamily="82" charset="0"/>
                <a:ea typeface="+mj-ea"/>
                <a:cs typeface="+mj-cs"/>
              </a:rPr>
              <a:t> </a:t>
            </a:r>
            <a:r>
              <a:rPr kumimoji="0" lang="it-IT" sz="3600" b="1" i="0" u="sng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VITA</a:t>
            </a:r>
            <a:endParaRPr kumimoji="0" lang="it-IT" sz="2800" b="1" i="0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Storia</a:t>
            </a:r>
            <a:endParaRPr lang="it-IT" sz="2000" b="1" dirty="0">
              <a:latin typeface="+mj-lt"/>
            </a:endParaRPr>
          </a:p>
        </p:txBody>
      </p:sp>
      <p:sp>
        <p:nvSpPr>
          <p:cNvPr id="7" name="Torta 6"/>
          <p:cNvSpPr/>
          <p:nvPr/>
        </p:nvSpPr>
        <p:spPr>
          <a:xfrm>
            <a:off x="1357290" y="285728"/>
            <a:ext cx="377626" cy="357190"/>
          </a:xfrm>
          <a:prstGeom prst="pieWedge">
            <a:avLst/>
          </a:prstGeom>
          <a:solidFill>
            <a:srgbClr val="00CC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Torta 7"/>
          <p:cNvSpPr/>
          <p:nvPr/>
        </p:nvSpPr>
        <p:spPr>
          <a:xfrm rot="5400000">
            <a:off x="1765482" y="285728"/>
            <a:ext cx="377626" cy="377626"/>
          </a:xfrm>
          <a:prstGeom prst="pieWedg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311292"/>
              <a:satOff val="13270"/>
              <a:lumOff val="2876"/>
              <a:alphaOff val="0"/>
            </a:schemeClr>
          </a:fillRef>
          <a:effectRef idx="2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Torta 8"/>
          <p:cNvSpPr/>
          <p:nvPr/>
        </p:nvSpPr>
        <p:spPr>
          <a:xfrm rot="10800000">
            <a:off x="1765482" y="714356"/>
            <a:ext cx="377626" cy="357190"/>
          </a:xfrm>
          <a:prstGeom prst="pieWedge">
            <a:avLst/>
          </a:prstGeom>
          <a:solidFill>
            <a:srgbClr val="FF33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622584"/>
              <a:satOff val="26541"/>
              <a:lumOff val="5752"/>
              <a:alphaOff val="0"/>
            </a:schemeClr>
          </a:fillRef>
          <a:effectRef idx="2">
            <a:schemeClr val="accent5">
              <a:hueOff val="-6622584"/>
              <a:satOff val="26541"/>
              <a:lumOff val="5752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Torta 9"/>
          <p:cNvSpPr/>
          <p:nvPr/>
        </p:nvSpPr>
        <p:spPr>
          <a:xfrm rot="16200000">
            <a:off x="1142976" y="709860"/>
            <a:ext cx="576000" cy="576000"/>
          </a:xfrm>
          <a:prstGeom prst="pieWedge">
            <a:avLst/>
          </a:prstGeom>
          <a:solidFill>
            <a:srgbClr val="FFC00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15" name="Connettore 1 14"/>
          <p:cNvCxnSpPr/>
          <p:nvPr/>
        </p:nvCxnSpPr>
        <p:spPr>
          <a:xfrm>
            <a:off x="214282" y="3143248"/>
            <a:ext cx="307183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 rot="16200000" flipV="1">
            <a:off x="2464579" y="2321709"/>
            <a:ext cx="1643076" cy="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3571868" y="4263948"/>
            <a:ext cx="5500726" cy="20313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it-IT" i="1" dirty="0" smtClean="0"/>
              <a:t>“Con i </a:t>
            </a:r>
            <a:r>
              <a:rPr lang="it-IT" i="1" dirty="0" err="1" smtClean="0"/>
              <a:t>Beats</a:t>
            </a:r>
            <a:r>
              <a:rPr lang="it-IT" i="1" dirty="0" smtClean="0"/>
              <a:t> sono sorti in America, a ridosso della fine della seconda guerra mondiale, tutti i più importanti movimenti di emancipazione civile, sociale, libertaria e di difesa dei diritti civili di ogni comunità minoritaria di tutto il mezzo secolo scorso. Tra questi il movimento degli hippies, il movimento studentesco, i movimenti pacifisti, quelli ecologisti, fino agli attuali no-global.”         </a:t>
            </a:r>
            <a:r>
              <a:rPr lang="it-IT" b="1" i="1" dirty="0" smtClean="0"/>
              <a:t>Dario Fo</a:t>
            </a:r>
            <a:endParaRPr lang="it-IT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5000" fill="hold"/>
                                        <p:tgtEl>
                                          <p:spTgt spid="1064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arrotondato 5"/>
          <p:cNvSpPr/>
          <p:nvPr/>
        </p:nvSpPr>
        <p:spPr>
          <a:xfrm>
            <a:off x="2071670" y="1071546"/>
            <a:ext cx="228601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/>
              <a:t>DOPO GRANDE GUERRA </a:t>
            </a:r>
            <a:r>
              <a:rPr lang="it-IT" sz="1400" b="1" dirty="0" smtClean="0"/>
              <a:t>FORTE  ESPANSIONE ECONOMICA</a:t>
            </a:r>
            <a:r>
              <a:rPr lang="it-IT" sz="1400" dirty="0" smtClean="0"/>
              <a:t> IN USA</a:t>
            </a:r>
            <a:endParaRPr lang="it-IT" sz="1400" dirty="0"/>
          </a:p>
        </p:txBody>
      </p:sp>
      <p:sp>
        <p:nvSpPr>
          <p:cNvPr id="10" name="Rettangolo arrotondato 9"/>
          <p:cNvSpPr/>
          <p:nvPr/>
        </p:nvSpPr>
        <p:spPr>
          <a:xfrm>
            <a:off x="1142976" y="2357430"/>
            <a:ext cx="1785950" cy="10492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 smtClean="0"/>
              <a:t>Flussi migratori verso città </a:t>
            </a:r>
            <a:r>
              <a:rPr lang="it-IT" sz="1400" dirty="0" smtClean="0">
                <a:sym typeface="Wingdings" pitchFamily="2" charset="2"/>
              </a:rPr>
              <a:t></a:t>
            </a:r>
            <a:r>
              <a:rPr lang="it-IT" sz="1400" dirty="0" smtClean="0"/>
              <a:t> </a:t>
            </a:r>
          </a:p>
          <a:p>
            <a:pPr algn="ctr"/>
            <a:r>
              <a:rPr lang="it-IT" sz="1400" dirty="0" smtClean="0"/>
              <a:t>Coesistenza di razze e contrasti razziali</a:t>
            </a:r>
          </a:p>
        </p:txBody>
      </p:sp>
      <p:sp>
        <p:nvSpPr>
          <p:cNvPr id="11" name="Rettangolo arrotondato 10"/>
          <p:cNvSpPr/>
          <p:nvPr/>
        </p:nvSpPr>
        <p:spPr>
          <a:xfrm>
            <a:off x="3428992" y="2428868"/>
            <a:ext cx="200026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 smtClean="0"/>
              <a:t>CRESCITA DEMOGRAFICA</a:t>
            </a:r>
            <a:endParaRPr lang="it-IT" sz="1600" dirty="0"/>
          </a:p>
        </p:txBody>
      </p:sp>
      <p:sp>
        <p:nvSpPr>
          <p:cNvPr id="12" name="Freccia angolare bidirezionale 11"/>
          <p:cNvSpPr/>
          <p:nvPr/>
        </p:nvSpPr>
        <p:spPr>
          <a:xfrm rot="13551820">
            <a:off x="4167931" y="3167807"/>
            <a:ext cx="571504" cy="571504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2643174" y="3714752"/>
            <a:ext cx="1857388" cy="928694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dirty="0" smtClean="0"/>
              <a:t>Ceto medio</a:t>
            </a:r>
          </a:p>
          <a:p>
            <a:pPr algn="ctr">
              <a:buFont typeface="Arial" pitchFamily="34" charset="0"/>
              <a:buChar char="•"/>
            </a:pPr>
            <a:r>
              <a:rPr lang="it-IT" sz="1200" b="1" dirty="0" smtClean="0"/>
              <a:t>Mito self </a:t>
            </a:r>
            <a:r>
              <a:rPr lang="it-IT" sz="1200" b="1" dirty="0" err="1" smtClean="0"/>
              <a:t>made</a:t>
            </a:r>
            <a:r>
              <a:rPr lang="it-IT" sz="1200" b="1" dirty="0" smtClean="0"/>
              <a:t> man</a:t>
            </a:r>
          </a:p>
          <a:p>
            <a:pPr algn="ctr">
              <a:buFont typeface="Arial" pitchFamily="34" charset="0"/>
              <a:buChar char="•"/>
            </a:pPr>
            <a:r>
              <a:rPr lang="it-IT" sz="1200" b="1" dirty="0" smtClean="0"/>
              <a:t>Fiducia progresso</a:t>
            </a:r>
          </a:p>
          <a:p>
            <a:pPr algn="ctr">
              <a:buFont typeface="Arial" pitchFamily="34" charset="0"/>
              <a:buChar char="•"/>
            </a:pPr>
            <a:r>
              <a:rPr lang="it-IT" sz="1200" b="1" dirty="0" smtClean="0"/>
              <a:t>Conformismo</a:t>
            </a:r>
          </a:p>
          <a:p>
            <a:pPr algn="ctr">
              <a:buFont typeface="Arial" pitchFamily="34" charset="0"/>
              <a:buChar char="•"/>
            </a:pPr>
            <a:r>
              <a:rPr lang="it-IT" sz="1200" b="1" dirty="0" smtClean="0"/>
              <a:t>Consumismo</a:t>
            </a:r>
          </a:p>
        </p:txBody>
      </p:sp>
      <p:sp>
        <p:nvSpPr>
          <p:cNvPr id="14" name="Rettangolo arrotondato 13"/>
          <p:cNvSpPr/>
          <p:nvPr/>
        </p:nvSpPr>
        <p:spPr>
          <a:xfrm>
            <a:off x="4714876" y="3786190"/>
            <a:ext cx="1571636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/>
              <a:t>Sacche di povertà e malumore operaio</a:t>
            </a:r>
            <a:endParaRPr lang="it-IT" sz="1400" dirty="0"/>
          </a:p>
        </p:txBody>
      </p:sp>
      <p:sp>
        <p:nvSpPr>
          <p:cNvPr id="15" name="Ovale 14"/>
          <p:cNvSpPr/>
          <p:nvPr/>
        </p:nvSpPr>
        <p:spPr>
          <a:xfrm>
            <a:off x="2500298" y="6072206"/>
            <a:ext cx="3857652" cy="500066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Nascita BEAT GENERATION</a:t>
            </a:r>
            <a:endParaRPr lang="it-IT" dirty="0"/>
          </a:p>
        </p:txBody>
      </p:sp>
      <p:sp>
        <p:nvSpPr>
          <p:cNvPr id="16" name="Rettangolo arrotondato 15"/>
          <p:cNvSpPr/>
          <p:nvPr/>
        </p:nvSpPr>
        <p:spPr>
          <a:xfrm>
            <a:off x="71438" y="4143380"/>
            <a:ext cx="1571604" cy="64294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b="1" dirty="0" smtClean="0"/>
              <a:t>GUERRA FREDDA</a:t>
            </a:r>
          </a:p>
          <a:p>
            <a:pPr algn="ctr"/>
            <a:r>
              <a:rPr lang="it-IT" sz="1400" b="1" dirty="0" smtClean="0"/>
              <a:t>USA - URSS</a:t>
            </a:r>
            <a:endParaRPr lang="it-IT" sz="1400" b="1" dirty="0"/>
          </a:p>
        </p:txBody>
      </p:sp>
      <p:sp>
        <p:nvSpPr>
          <p:cNvPr id="17" name="Freccia in giù 16"/>
          <p:cNvSpPr/>
          <p:nvPr/>
        </p:nvSpPr>
        <p:spPr>
          <a:xfrm rot="18858781">
            <a:off x="763979" y="4896957"/>
            <a:ext cx="366876" cy="388104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arrotondato 17"/>
          <p:cNvSpPr/>
          <p:nvPr/>
        </p:nvSpPr>
        <p:spPr>
          <a:xfrm>
            <a:off x="357158" y="5357826"/>
            <a:ext cx="1500166" cy="64294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/>
              <a:t>PATRIOTTISMO</a:t>
            </a:r>
            <a:endParaRPr lang="it-IT" sz="1400" dirty="0"/>
          </a:p>
        </p:txBody>
      </p:sp>
      <p:sp>
        <p:nvSpPr>
          <p:cNvPr id="19" name="Freccia in giù 18"/>
          <p:cNvSpPr/>
          <p:nvPr/>
        </p:nvSpPr>
        <p:spPr>
          <a:xfrm rot="18543840">
            <a:off x="2000255" y="5946652"/>
            <a:ext cx="428628" cy="388104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ttangolo arrotondato 20"/>
          <p:cNvSpPr/>
          <p:nvPr/>
        </p:nvSpPr>
        <p:spPr>
          <a:xfrm>
            <a:off x="7072330" y="5357826"/>
            <a:ext cx="1785950" cy="78581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/>
              <a:t>A causa della guerra mancanza di un </a:t>
            </a:r>
            <a:r>
              <a:rPr lang="it-IT" sz="1400" b="1" dirty="0" smtClean="0"/>
              <a:t>mondo giovanile</a:t>
            </a:r>
          </a:p>
        </p:txBody>
      </p:sp>
      <p:sp>
        <p:nvSpPr>
          <p:cNvPr id="22" name="Freccia in giù 21"/>
          <p:cNvSpPr/>
          <p:nvPr/>
        </p:nvSpPr>
        <p:spPr>
          <a:xfrm rot="3785670">
            <a:off x="6427722" y="6027854"/>
            <a:ext cx="428628" cy="38810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Freccia in giù 22"/>
          <p:cNvSpPr/>
          <p:nvPr/>
        </p:nvSpPr>
        <p:spPr>
          <a:xfrm>
            <a:off x="4286248" y="4857760"/>
            <a:ext cx="357190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Freccia angolare bidirezionale 23"/>
          <p:cNvSpPr/>
          <p:nvPr/>
        </p:nvSpPr>
        <p:spPr>
          <a:xfrm rot="13551820">
            <a:off x="2882047" y="1881923"/>
            <a:ext cx="571504" cy="571504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Freccia in giù 24"/>
          <p:cNvSpPr/>
          <p:nvPr/>
        </p:nvSpPr>
        <p:spPr>
          <a:xfrm rot="17415521">
            <a:off x="5982353" y="2253321"/>
            <a:ext cx="357190" cy="10496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arrotondato 25"/>
          <p:cNvSpPr/>
          <p:nvPr/>
        </p:nvSpPr>
        <p:spPr>
          <a:xfrm>
            <a:off x="6715140" y="3714752"/>
            <a:ext cx="1785950" cy="78581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b="1" dirty="0" smtClean="0"/>
              <a:t>Isolamento e frammentazione della rete sociale</a:t>
            </a:r>
          </a:p>
        </p:txBody>
      </p:sp>
      <p:sp>
        <p:nvSpPr>
          <p:cNvPr id="27" name="Freccia in giù 26"/>
          <p:cNvSpPr/>
          <p:nvPr/>
        </p:nvSpPr>
        <p:spPr>
          <a:xfrm rot="1813450">
            <a:off x="6247477" y="4521153"/>
            <a:ext cx="357190" cy="1644352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Freccia in giù 27"/>
          <p:cNvSpPr/>
          <p:nvPr/>
        </p:nvSpPr>
        <p:spPr>
          <a:xfrm rot="20340780">
            <a:off x="2244719" y="3451533"/>
            <a:ext cx="357190" cy="2628174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Rettangolo arrotondato 28"/>
          <p:cNvSpPr/>
          <p:nvPr/>
        </p:nvSpPr>
        <p:spPr>
          <a:xfrm>
            <a:off x="6786578" y="2571744"/>
            <a:ext cx="2000264" cy="57150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b="1" dirty="0" smtClean="0"/>
              <a:t>Nascita di metropoli</a:t>
            </a:r>
          </a:p>
        </p:txBody>
      </p:sp>
      <p:sp>
        <p:nvSpPr>
          <p:cNvPr id="30" name="Freccia in giù 29"/>
          <p:cNvSpPr/>
          <p:nvPr/>
        </p:nvSpPr>
        <p:spPr>
          <a:xfrm>
            <a:off x="7500958" y="3214686"/>
            <a:ext cx="357190" cy="388575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Titolo 7"/>
          <p:cNvSpPr>
            <a:spLocks noGrp="1"/>
          </p:cNvSpPr>
          <p:nvPr>
            <p:ph type="title"/>
          </p:nvPr>
        </p:nvSpPr>
        <p:spPr>
          <a:xfrm>
            <a:off x="857224" y="571480"/>
            <a:ext cx="7143800" cy="489790"/>
          </a:xfrm>
        </p:spPr>
        <p:txBody>
          <a:bodyPr>
            <a:noAutofit/>
          </a:bodyPr>
          <a:lstStyle/>
          <a:p>
            <a:pPr algn="ctr"/>
            <a:r>
              <a:rPr lang="it-IT" sz="3600" b="1" dirty="0" smtClean="0">
                <a:solidFill>
                  <a:schemeClr val="tx1"/>
                </a:solidFill>
                <a:latin typeface="Chiller" pitchFamily="82" charset="0"/>
              </a:rPr>
              <a:t>Origini storiche della Beat generation</a:t>
            </a:r>
            <a:endParaRPr lang="it-IT" sz="3600" b="1" dirty="0">
              <a:solidFill>
                <a:schemeClr val="tx1"/>
              </a:solidFill>
              <a:latin typeface="Chiller" pitchFamily="82" charset="0"/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Storia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grayscl/>
            <a:lum/>
          </a:blip>
          <a:srcRect/>
          <a:stretch>
            <a:fillRect t="-6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 txBox="1">
            <a:spLocks/>
          </p:cNvSpPr>
          <p:nvPr/>
        </p:nvSpPr>
        <p:spPr bwMode="auto">
          <a:xfrm rot="5400000">
            <a:off x="-4000528" y="3214686"/>
            <a:ext cx="8358214" cy="35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empus Sans ITC" pitchFamily="82" charset="0"/>
                <a:ea typeface="+mj-ea"/>
                <a:cs typeface="+mj-cs"/>
              </a:rPr>
              <a:t>GIORGI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empus Sans ITC" pitchFamily="82" charset="0"/>
                <a:ea typeface="+mj-ea"/>
                <a:cs typeface="+mj-cs"/>
              </a:rPr>
              <a:t>O </a:t>
            </a:r>
            <a:endParaRPr lang="it-IT" sz="3200" b="1" kern="0" dirty="0" smtClean="0">
              <a:solidFill>
                <a:schemeClr val="tx2"/>
              </a:solidFill>
              <a:latin typeface="Tempus Sans ITC" pitchFamily="82" charset="0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empus Sans ITC" pitchFamily="82" charset="0"/>
                <a:ea typeface="+mj-ea"/>
                <a:cs typeface="+mj-cs"/>
              </a:rPr>
              <a:t>GABER</a:t>
            </a:r>
            <a:endParaRPr kumimoji="0" lang="it-IT" sz="3200" b="1" i="0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mpus Sans ITC" pitchFamily="82" charset="0"/>
              <a:ea typeface="+mj-ea"/>
              <a:cs typeface="+mj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85720" y="171436"/>
            <a:ext cx="7701983" cy="7686720"/>
          </a:xfrm>
          <a:prstGeom prst="rect">
            <a:avLst/>
          </a:prstGeom>
          <a:noFill/>
          <a:scene3d>
            <a:camera prst="perspectiveRelaxed"/>
            <a:lightRig rig="threePt" dir="t">
              <a:rot lat="0" lon="0" rev="6000000"/>
            </a:lightRig>
          </a:scene3d>
          <a:sp3d extrusionH="647700">
            <a:bevelT w="139700"/>
          </a:sp3d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chemeClr val="bg1"/>
                </a:solidFill>
                <a:latin typeface="+mj-lt"/>
              </a:rPr>
              <a:t>C'è solo la strada </a:t>
            </a:r>
            <a:endParaRPr lang="it-IT" sz="2000" b="1" dirty="0" smtClean="0">
              <a:solidFill>
                <a:schemeClr val="bg1"/>
              </a:solidFill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it-IT" sz="2200" b="1" dirty="0" smtClean="0">
                <a:solidFill>
                  <a:schemeClr val="bg1"/>
                </a:solidFill>
                <a:latin typeface="+mj-lt"/>
              </a:rPr>
              <a:t>su </a:t>
            </a:r>
            <a:r>
              <a:rPr lang="it-IT" sz="2200" b="1" dirty="0" smtClean="0">
                <a:solidFill>
                  <a:schemeClr val="bg1"/>
                </a:solidFill>
                <a:latin typeface="+mj-lt"/>
              </a:rPr>
              <a:t>cui puoi </a:t>
            </a:r>
            <a:r>
              <a:rPr lang="it-IT" sz="2200" b="1" dirty="0" smtClean="0">
                <a:solidFill>
                  <a:schemeClr val="bg1"/>
                </a:solidFill>
                <a:latin typeface="+mj-lt"/>
              </a:rPr>
              <a:t>contare</a:t>
            </a:r>
          </a:p>
          <a:p>
            <a:pPr algn="ctr">
              <a:lnSpc>
                <a:spcPct val="150000"/>
              </a:lnSpc>
            </a:pPr>
            <a:r>
              <a:rPr lang="it-IT" sz="2400" b="1" dirty="0" smtClean="0">
                <a:solidFill>
                  <a:schemeClr val="bg1"/>
                </a:solidFill>
                <a:latin typeface="+mj-lt"/>
              </a:rPr>
              <a:t>la </a:t>
            </a:r>
            <a:r>
              <a:rPr lang="it-IT" sz="2400" b="1" dirty="0" smtClean="0">
                <a:solidFill>
                  <a:schemeClr val="bg1"/>
                </a:solidFill>
                <a:latin typeface="+mj-lt"/>
              </a:rPr>
              <a:t>strada è l'unica </a:t>
            </a:r>
            <a:r>
              <a:rPr lang="it-IT" sz="2400" b="1" dirty="0" smtClean="0">
                <a:solidFill>
                  <a:schemeClr val="bg1"/>
                </a:solidFill>
                <a:latin typeface="+mj-lt"/>
              </a:rPr>
              <a:t>salvezza</a:t>
            </a:r>
          </a:p>
          <a:p>
            <a:pPr algn="ctr">
              <a:lnSpc>
                <a:spcPct val="150000"/>
              </a:lnSpc>
            </a:pPr>
            <a:r>
              <a:rPr lang="it-IT" sz="2300" b="1" dirty="0" smtClean="0">
                <a:solidFill>
                  <a:schemeClr val="bg1"/>
                </a:solidFill>
                <a:latin typeface="+mj-lt"/>
              </a:rPr>
              <a:t>c'è </a:t>
            </a:r>
            <a:r>
              <a:rPr lang="it-IT" sz="2300" b="1" dirty="0" smtClean="0">
                <a:solidFill>
                  <a:schemeClr val="bg1"/>
                </a:solidFill>
                <a:latin typeface="+mj-lt"/>
              </a:rPr>
              <a:t>solo la voglia, il bisogno di </a:t>
            </a:r>
            <a:r>
              <a:rPr lang="it-IT" sz="2300" b="1" dirty="0" smtClean="0">
                <a:solidFill>
                  <a:schemeClr val="bg1"/>
                </a:solidFill>
                <a:latin typeface="+mj-lt"/>
              </a:rPr>
              <a:t>uscire</a:t>
            </a:r>
          </a:p>
          <a:p>
            <a:pPr algn="ctr">
              <a:lnSpc>
                <a:spcPct val="150000"/>
              </a:lnSpc>
            </a:pP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di </a:t>
            </a: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esporsi nella strada, nella </a:t>
            </a: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piazza</a:t>
            </a:r>
          </a:p>
          <a:p>
            <a:pPr algn="ctr">
              <a:lnSpc>
                <a:spcPct val="150000"/>
              </a:lnSpc>
            </a:pP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perché </a:t>
            </a: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il giudizio </a:t>
            </a: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universale</a:t>
            </a:r>
          </a:p>
          <a:p>
            <a:pPr algn="ctr">
              <a:lnSpc>
                <a:spcPct val="150000"/>
              </a:lnSpc>
            </a:pP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non </a:t>
            </a: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passa per le case</a:t>
            </a:r>
            <a:br>
              <a:rPr lang="it-IT" sz="2800" b="1" dirty="0" smtClean="0">
                <a:solidFill>
                  <a:schemeClr val="bg1"/>
                </a:solidFill>
                <a:latin typeface="+mj-lt"/>
              </a:rPr>
            </a:b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in casa non si </a:t>
            </a: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sentono </a:t>
            </a: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le trombe</a:t>
            </a:r>
            <a:br>
              <a:rPr lang="it-IT" sz="2800" b="1" dirty="0" smtClean="0">
                <a:solidFill>
                  <a:schemeClr val="bg1"/>
                </a:solidFill>
                <a:latin typeface="+mj-lt"/>
              </a:rPr>
            </a:b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in casa ti allontani dalla vita</a:t>
            </a:r>
            <a:br>
              <a:rPr lang="it-IT" sz="2800" b="1" dirty="0" smtClean="0">
                <a:solidFill>
                  <a:schemeClr val="bg1"/>
                </a:solidFill>
                <a:latin typeface="+mj-lt"/>
              </a:rPr>
            </a:b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dalla lotta, dal dolore, dalle bombe</a:t>
            </a: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it-IT" sz="3600" b="1" dirty="0" smtClean="0">
                <a:solidFill>
                  <a:schemeClr val="bg1"/>
                </a:solidFill>
                <a:latin typeface="+mj-lt"/>
              </a:rPr>
              <a:t>B</a:t>
            </a:r>
            <a:r>
              <a:rPr lang="it-IT" sz="3600" b="1" dirty="0" smtClean="0">
                <a:solidFill>
                  <a:schemeClr val="bg1"/>
                </a:solidFill>
                <a:latin typeface="+mj-lt"/>
              </a:rPr>
              <a:t>isogna ritornare nella strada </a:t>
            </a:r>
          </a:p>
          <a:p>
            <a:pPr algn="ctr">
              <a:lnSpc>
                <a:spcPct val="150000"/>
              </a:lnSpc>
            </a:pPr>
            <a:r>
              <a:rPr lang="it-IT" sz="3600" b="1" dirty="0" smtClean="0">
                <a:solidFill>
                  <a:schemeClr val="bg1"/>
                </a:solidFill>
                <a:latin typeface="+mj-lt"/>
              </a:rPr>
              <a:t>per conoscere chi </a:t>
            </a:r>
            <a:r>
              <a:rPr lang="it-IT" sz="3600" b="1" dirty="0" err="1" smtClean="0">
                <a:solidFill>
                  <a:schemeClr val="bg1"/>
                </a:solidFill>
                <a:latin typeface="+mj-lt"/>
              </a:rPr>
              <a:t>siamo…</a:t>
            </a:r>
            <a:endParaRPr lang="it-IT" sz="3600" b="1" dirty="0" smtClean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/>
          <a:srcRect l="32580" r="32181"/>
          <a:stretch>
            <a:fillRect/>
          </a:stretch>
        </p:blipFill>
        <p:spPr bwMode="auto">
          <a:xfrm>
            <a:off x="3071802" y="795360"/>
            <a:ext cx="3786214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472" y="285728"/>
            <a:ext cx="286001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Tre tipi fondamentali di sezioni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: </a:t>
            </a:r>
            <a:endParaRPr kumimoji="0" lang="it-I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571480"/>
            <a:ext cx="926978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4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Sezione in rilevato (riporto)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4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Sezione in trincea (sterro)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4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Sezione mista (mezza costa)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it-IT" sz="12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Le scarpate possono essere in sterro o in riporto, in relazione al fatto che il piano di campagna sia al di sopra o al di sotto rispetto alla piattaforma.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Topografia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1785926"/>
            <a:ext cx="5643602" cy="4725176"/>
          </a:xfrm>
        </p:spPr>
        <p:txBody>
          <a:bodyPr>
            <a:noAutofit/>
          </a:bodyPr>
          <a:lstStyle/>
          <a:p>
            <a:r>
              <a:rPr lang="it-IT" sz="1400" b="1" dirty="0" smtClean="0">
                <a:solidFill>
                  <a:schemeClr val="tx1"/>
                </a:solidFill>
              </a:rPr>
              <a:t>Le curve circolari</a:t>
            </a:r>
            <a:r>
              <a:rPr lang="it-IT" sz="1400" dirty="0" smtClean="0">
                <a:solidFill>
                  <a:schemeClr val="tx1"/>
                </a:solidFill>
              </a:rPr>
              <a:t/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dirty="0" smtClean="0">
                <a:solidFill>
                  <a:schemeClr val="tx1"/>
                </a:solidFill>
              </a:rPr>
              <a:t>Per raccordare due rettilinei (rettifili) si usa in genere una curva a raggio costante; per calcolare la curva bisognerà conoscere due elementi di cui almeno uno lineare.  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 </a:t>
            </a:r>
            <a:r>
              <a:rPr lang="it-IT" sz="1400" dirty="0" smtClean="0">
                <a:solidFill>
                  <a:schemeClr val="tx1"/>
                </a:solidFill>
              </a:rPr>
              <a:t/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A </a:t>
            </a:r>
            <a:r>
              <a:rPr lang="it-IT" sz="1400" dirty="0" smtClean="0">
                <a:solidFill>
                  <a:schemeClr val="tx1"/>
                </a:solidFill>
              </a:rPr>
              <a:t>      = punto sul primo rettilineo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B  </a:t>
            </a:r>
            <a:r>
              <a:rPr lang="it-IT" sz="1400" dirty="0" smtClean="0">
                <a:solidFill>
                  <a:schemeClr val="tx1"/>
                </a:solidFill>
              </a:rPr>
              <a:t>     = punto sul secondo rettilineo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V </a:t>
            </a:r>
            <a:r>
              <a:rPr lang="it-IT" sz="1400" dirty="0" smtClean="0">
                <a:solidFill>
                  <a:schemeClr val="tx1"/>
                </a:solidFill>
              </a:rPr>
              <a:t>      = vertice della curva, punto ipotetico di incontro dei due rettifili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T</a:t>
            </a:r>
            <a:r>
              <a:rPr lang="it-IT" sz="1400" b="1" baseline="-25000" dirty="0" smtClean="0">
                <a:solidFill>
                  <a:schemeClr val="tx1"/>
                </a:solidFill>
              </a:rPr>
              <a:t>1</a:t>
            </a:r>
            <a:r>
              <a:rPr lang="it-IT" sz="1400" b="1" dirty="0" smtClean="0">
                <a:solidFill>
                  <a:schemeClr val="tx1"/>
                </a:solidFill>
              </a:rPr>
              <a:t>,T</a:t>
            </a:r>
            <a:r>
              <a:rPr lang="it-IT" sz="1400" b="1" baseline="-25000" dirty="0" smtClean="0">
                <a:solidFill>
                  <a:schemeClr val="tx1"/>
                </a:solidFill>
              </a:rPr>
              <a:t>2</a:t>
            </a:r>
            <a:r>
              <a:rPr lang="it-IT" sz="1400" dirty="0" smtClean="0">
                <a:solidFill>
                  <a:schemeClr val="tx1"/>
                </a:solidFill>
              </a:rPr>
              <a:t> = punti di tangenza tra rettilineo e curva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ε</a:t>
            </a:r>
            <a:r>
              <a:rPr lang="it-IT" sz="1400" dirty="0" smtClean="0">
                <a:solidFill>
                  <a:schemeClr val="tx1"/>
                </a:solidFill>
              </a:rPr>
              <a:t>        = angolo al vertice dei rettifili 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α</a:t>
            </a:r>
            <a:r>
              <a:rPr lang="it-IT" sz="1400" dirty="0" smtClean="0">
                <a:solidFill>
                  <a:schemeClr val="tx1"/>
                </a:solidFill>
              </a:rPr>
              <a:t>       = angolo al centro                		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t</a:t>
            </a:r>
            <a:r>
              <a:rPr lang="it-IT" sz="1400" dirty="0" smtClean="0">
                <a:solidFill>
                  <a:schemeClr val="tx1"/>
                </a:solidFill>
              </a:rPr>
              <a:t>        = tangente 			 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T</a:t>
            </a:r>
            <a:r>
              <a:rPr lang="it-IT" sz="1400" b="1" baseline="-25000" dirty="0" smtClean="0">
                <a:solidFill>
                  <a:schemeClr val="tx1"/>
                </a:solidFill>
              </a:rPr>
              <a:t>1</a:t>
            </a:r>
            <a:r>
              <a:rPr lang="it-IT" sz="1400" b="1" dirty="0" smtClean="0">
                <a:solidFill>
                  <a:schemeClr val="tx1"/>
                </a:solidFill>
              </a:rPr>
              <a:t>T</a:t>
            </a:r>
            <a:r>
              <a:rPr lang="it-IT" sz="1400" b="1" baseline="-25000" dirty="0" smtClean="0">
                <a:solidFill>
                  <a:schemeClr val="tx1"/>
                </a:solidFill>
              </a:rPr>
              <a:t>2</a:t>
            </a:r>
            <a:r>
              <a:rPr lang="it-IT" sz="1400" b="1" dirty="0" smtClean="0">
                <a:solidFill>
                  <a:schemeClr val="tx1"/>
                </a:solidFill>
              </a:rPr>
              <a:t>  </a:t>
            </a:r>
            <a:r>
              <a:rPr lang="it-IT" sz="1400" dirty="0" smtClean="0">
                <a:solidFill>
                  <a:schemeClr val="tx1"/>
                </a:solidFill>
              </a:rPr>
              <a:t>= corda                   			 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c</a:t>
            </a:r>
            <a:r>
              <a:rPr lang="it-IT" sz="1400" dirty="0" smtClean="0">
                <a:solidFill>
                  <a:schemeClr val="tx1"/>
                </a:solidFill>
              </a:rPr>
              <a:t>        = centro della curva           		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l </a:t>
            </a:r>
            <a:r>
              <a:rPr lang="it-IT" sz="1400" dirty="0" smtClean="0">
                <a:solidFill>
                  <a:schemeClr val="tx1"/>
                </a:solidFill>
              </a:rPr>
              <a:t>       = sviluppo della curva		 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dirty="0" smtClean="0">
                <a:solidFill>
                  <a:schemeClr val="tx1"/>
                </a:solidFill>
              </a:rPr>
              <a:t>	</a:t>
            </a:r>
            <a:r>
              <a:rPr lang="it-IT" sz="1400" dirty="0" err="1" smtClean="0">
                <a:solidFill>
                  <a:schemeClr val="tx1"/>
                </a:solidFill>
              </a:rPr>
              <a:t>α</a:t>
            </a:r>
            <a:r>
              <a:rPr lang="it-IT" sz="1400" b="1" baseline="30000" dirty="0" err="1" smtClean="0">
                <a:solidFill>
                  <a:schemeClr val="tx1"/>
                </a:solidFill>
              </a:rPr>
              <a:t>rad</a:t>
            </a:r>
            <a:r>
              <a:rPr lang="it-IT" sz="1400" baseline="30000" dirty="0" smtClean="0">
                <a:solidFill>
                  <a:schemeClr val="tx1"/>
                </a:solidFill>
              </a:rPr>
              <a:t> </a:t>
            </a:r>
            <a:r>
              <a:rPr lang="it-IT" sz="1400" dirty="0" smtClean="0">
                <a:solidFill>
                  <a:schemeClr val="tx1"/>
                </a:solidFill>
              </a:rPr>
              <a:t>= deriva dalla definizione di angolo radiante (rapporto arco   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dirty="0" smtClean="0">
                <a:solidFill>
                  <a:schemeClr val="tx1"/>
                </a:solidFill>
              </a:rPr>
              <a:t>                                  circonferenza e il suo raggio)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f </a:t>
            </a:r>
            <a:r>
              <a:rPr lang="it-IT" sz="1400" dirty="0" smtClean="0">
                <a:solidFill>
                  <a:schemeClr val="tx1"/>
                </a:solidFill>
              </a:rPr>
              <a:t>       = freccia            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r </a:t>
            </a:r>
            <a:r>
              <a:rPr lang="it-IT" sz="1400" dirty="0" smtClean="0">
                <a:solidFill>
                  <a:schemeClr val="tx1"/>
                </a:solidFill>
              </a:rPr>
              <a:t>      = raggio			    </a:t>
            </a:r>
            <a:br>
              <a:rPr lang="it-IT" sz="1400" dirty="0" smtClean="0">
                <a:solidFill>
                  <a:schemeClr val="tx1"/>
                </a:solidFill>
              </a:rPr>
            </a:br>
            <a:r>
              <a:rPr lang="it-IT" sz="1400" b="1" dirty="0" smtClean="0">
                <a:solidFill>
                  <a:schemeClr val="tx1"/>
                </a:solidFill>
              </a:rPr>
              <a:t>b</a:t>
            </a:r>
            <a:r>
              <a:rPr lang="it-IT" sz="1400" dirty="0" smtClean="0">
                <a:solidFill>
                  <a:schemeClr val="tx1"/>
                </a:solidFill>
              </a:rPr>
              <a:t>      = bisettrice</a:t>
            </a:r>
            <a:r>
              <a:rPr lang="it-IT" sz="1400" dirty="0" smtClean="0"/>
              <a:t>					   </a:t>
            </a:r>
            <a:br>
              <a:rPr lang="it-IT" sz="1400" dirty="0" smtClean="0"/>
            </a:br>
            <a:r>
              <a:rPr lang="it-IT" sz="1400" dirty="0" smtClean="0"/>
              <a:t/>
            </a:r>
            <a:br>
              <a:rPr lang="it-IT" sz="1400" dirty="0" smtClean="0"/>
            </a:br>
            <a:r>
              <a:rPr lang="it-IT" sz="1400" dirty="0" smtClean="0"/>
              <a:t> </a:t>
            </a:r>
            <a:br>
              <a:rPr lang="it-IT" sz="1400" dirty="0" smtClean="0"/>
            </a:br>
            <a:endParaRPr lang="it-IT" sz="1400" dirty="0"/>
          </a:p>
        </p:txBody>
      </p:sp>
      <p:graphicFrame>
        <p:nvGraphicFramePr>
          <p:cNvPr id="42004" name="Object 20"/>
          <p:cNvGraphicFramePr>
            <a:graphicFrameLocks noChangeAspect="1"/>
          </p:cNvGraphicFramePr>
          <p:nvPr/>
        </p:nvGraphicFramePr>
        <p:xfrm>
          <a:off x="6129410" y="1785926"/>
          <a:ext cx="8801100" cy="3913187"/>
        </p:xfrm>
        <a:graphic>
          <a:graphicData uri="http://schemas.openxmlformats.org/presentationml/2006/ole">
            <p:oleObj spid="_x0000_s42004" name="AutoCAD Drawing" r:id="rId3" imgW="1371600" imgH="523800" progId="AutoCAD.Drawing.17">
              <p:embed/>
            </p:oleObj>
          </a:graphicData>
        </a:graphic>
      </p:graphicFrame>
      <p:sp>
        <p:nvSpPr>
          <p:cNvPr id="24" name="CasellaDiTesto 23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Topografia</a:t>
            </a:r>
            <a:endParaRPr lang="it-IT" sz="2000" b="1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Estimo </a:t>
            </a:r>
          </a:p>
        </p:txBody>
      </p:sp>
      <p:sp>
        <p:nvSpPr>
          <p:cNvPr id="8" name="Titolo 1"/>
          <p:cNvSpPr txBox="1">
            <a:spLocks/>
          </p:cNvSpPr>
          <p:nvPr/>
        </p:nvSpPr>
        <p:spPr bwMode="auto">
          <a:xfrm>
            <a:off x="2590800" y="357174"/>
            <a:ext cx="655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Espropriazione delle aree</a:t>
            </a:r>
            <a:r>
              <a:rPr kumimoji="0" lang="it-IT" sz="40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hiller" pitchFamily="82" charset="0"/>
                <a:ea typeface="+mj-ea"/>
                <a:cs typeface="+mj-cs"/>
              </a:rPr>
              <a:t> di occupazione</a:t>
            </a:r>
            <a:endParaRPr kumimoji="0" lang="it-IT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hiller" pitchFamily="82" charset="0"/>
              <a:ea typeface="+mj-ea"/>
              <a:cs typeface="+mj-cs"/>
            </a:endParaRPr>
          </a:p>
        </p:txBody>
      </p:sp>
      <p:sp>
        <p:nvSpPr>
          <p:cNvPr id="9" name="Freccia in giù 8"/>
          <p:cNvSpPr/>
          <p:nvPr/>
        </p:nvSpPr>
        <p:spPr>
          <a:xfrm>
            <a:off x="4286248" y="5143512"/>
            <a:ext cx="571504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571472" y="3609993"/>
            <a:ext cx="79296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000" dirty="0" smtClean="0">
                <a:latin typeface="+mj-lt"/>
              </a:rPr>
              <a:t>Il provvedimento di espropriazione </a:t>
            </a:r>
          </a:p>
          <a:p>
            <a:pPr algn="ctr"/>
            <a:r>
              <a:rPr lang="it-IT" sz="3000" dirty="0" smtClean="0">
                <a:latin typeface="+mj-lt"/>
              </a:rPr>
              <a:t>produce l’effetto di cambiare </a:t>
            </a:r>
          </a:p>
          <a:p>
            <a:pPr algn="ctr"/>
            <a:r>
              <a:rPr lang="it-IT" sz="3000" dirty="0" smtClean="0">
                <a:latin typeface="+mj-lt"/>
              </a:rPr>
              <a:t>il titolare del diritto di proprietà sul bene</a:t>
            </a:r>
          </a:p>
          <a:p>
            <a:pPr algn="just"/>
            <a:endParaRPr lang="it-IT" sz="3200" dirty="0" smtClean="0">
              <a:latin typeface="+mj-lt"/>
            </a:endParaRPr>
          </a:p>
          <a:p>
            <a:pPr algn="ctr"/>
            <a:r>
              <a:rPr lang="it-IT" sz="3200" dirty="0" smtClean="0">
                <a:latin typeface="+mj-lt"/>
              </a:rPr>
              <a:t> </a:t>
            </a:r>
            <a:r>
              <a:rPr lang="it-IT" sz="3200" b="1" dirty="0" smtClean="0">
                <a:latin typeface="+mj-lt"/>
              </a:rPr>
              <a:t>l’ente pubblico subentra al privato</a:t>
            </a:r>
            <a:endParaRPr lang="it-IT" sz="3200" dirty="0">
              <a:latin typeface="+mj-lt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357158" y="1285860"/>
            <a:ext cx="8429684" cy="20621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it-IT" sz="3200" b="1" dirty="0" smtClean="0">
                <a:latin typeface="+mj-lt"/>
              </a:rPr>
              <a:t>La proprietà privata può essere, nei casi previsti dalla legge, espropriata per motivi di interesse generale contro il pagamento di una giusta indennità (art. 834 C.C.)</a:t>
            </a:r>
            <a:endParaRPr lang="it-IT" sz="3200" dirty="0" smtClean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Estimo 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428596" y="857232"/>
            <a:ext cx="8229600" cy="2000264"/>
          </a:xfrm>
          <a:prstGeom prst="rect">
            <a:avLst/>
          </a:prstGeom>
        </p:spPr>
        <p:txBody>
          <a:bodyPr vert="horz" lIns="0" rIns="0" bIns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it-IT" sz="3600" b="1" dirty="0" smtClean="0">
                <a:latin typeface="+mj-lt"/>
                <a:ea typeface="+mj-ea"/>
                <a:cs typeface="+mj-cs"/>
              </a:rPr>
              <a:t> Legge Fondamentale, 1865</a:t>
            </a:r>
          </a:p>
          <a:p>
            <a:pPr lvl="0" algn="ctr">
              <a:spcBef>
                <a:spcPct val="0"/>
              </a:spcBef>
            </a:pPr>
            <a:r>
              <a:rPr lang="it-IT" sz="2400" dirty="0" smtClean="0">
                <a:latin typeface="+mj-lt"/>
                <a:ea typeface="+mj-ea"/>
                <a:cs typeface="+mj-cs"/>
              </a:rPr>
              <a:t>  prima legge dello </a:t>
            </a:r>
            <a:r>
              <a:rPr kumimoji="0" 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stato italiano in materia di espropriazione</a:t>
            </a:r>
          </a:p>
          <a:p>
            <a:pPr lvl="0">
              <a:spcBef>
                <a:spcPct val="0"/>
              </a:spcBef>
            </a:pPr>
            <a:endParaRPr lang="it-IT" sz="2400" dirty="0" smtClean="0">
              <a:latin typeface="+mj-lt"/>
              <a:ea typeface="+mj-ea"/>
              <a:cs typeface="+mj-cs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it-IT" sz="2400" dirty="0" smtClean="0">
                <a:latin typeface="+mj-lt"/>
                <a:ea typeface="+mj-ea"/>
                <a:cs typeface="+mj-cs"/>
              </a:rPr>
              <a:t>Definisce:</a:t>
            </a:r>
            <a:endParaRPr kumimoji="0" lang="it-I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egnaposto contenuto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2234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it-IT" sz="2400" b="1" dirty="0" smtClean="0">
                <a:latin typeface="+mj-lt"/>
              </a:rPr>
              <a:t>i soggetti interessati all’espropriazione</a:t>
            </a:r>
          </a:p>
          <a:p>
            <a:pPr>
              <a:lnSpc>
                <a:spcPct val="150000"/>
              </a:lnSpc>
            </a:pPr>
            <a:r>
              <a:rPr lang="it-IT" sz="2400" b="1" dirty="0" smtClean="0">
                <a:latin typeface="+mj-lt"/>
              </a:rPr>
              <a:t>l’oggetto da espropriare</a:t>
            </a:r>
          </a:p>
          <a:p>
            <a:pPr>
              <a:lnSpc>
                <a:spcPct val="150000"/>
              </a:lnSpc>
            </a:pPr>
            <a:r>
              <a:rPr lang="it-IT" sz="2400" b="1" dirty="0" smtClean="0">
                <a:latin typeface="+mj-lt"/>
              </a:rPr>
              <a:t>dichiarazione di pubblica utilità</a:t>
            </a:r>
          </a:p>
          <a:p>
            <a:pPr>
              <a:lnSpc>
                <a:spcPct val="150000"/>
              </a:lnSpc>
            </a:pPr>
            <a:r>
              <a:rPr lang="it-IT" sz="2400" b="1" dirty="0" smtClean="0">
                <a:latin typeface="+mj-lt"/>
              </a:rPr>
              <a:t>le procedure</a:t>
            </a:r>
          </a:p>
          <a:p>
            <a:pPr>
              <a:lnSpc>
                <a:spcPct val="150000"/>
              </a:lnSpc>
            </a:pPr>
            <a:r>
              <a:rPr lang="it-IT" sz="2400" b="1" dirty="0" smtClean="0">
                <a:latin typeface="+mj-lt"/>
              </a:rPr>
              <a:t>i criteri di determinazione dell’indennità</a:t>
            </a:r>
          </a:p>
          <a:p>
            <a:endParaRPr lang="it-IT" sz="2400" b="1" dirty="0" smtClean="0"/>
          </a:p>
          <a:p>
            <a:endParaRPr lang="it-IT" sz="2400" b="1" dirty="0" smtClean="0"/>
          </a:p>
          <a:p>
            <a:endParaRPr lang="it-IT" sz="2400" b="1" dirty="0" smtClean="0"/>
          </a:p>
          <a:p>
            <a:endParaRPr lang="it-IT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a 14"/>
          <p:cNvGraphicFramePr>
            <a:graphicFrameLocks noGrp="1"/>
          </p:cNvGraphicFramePr>
          <p:nvPr/>
        </p:nvGraphicFramePr>
        <p:xfrm>
          <a:off x="642910" y="357166"/>
          <a:ext cx="7715304" cy="6391410"/>
        </p:xfrm>
        <a:graphic>
          <a:graphicData uri="http://schemas.openxmlformats.org/drawingml/2006/table">
            <a:tbl>
              <a:tblPr/>
              <a:tblGrid>
                <a:gridCol w="1542739"/>
                <a:gridCol w="1543275"/>
                <a:gridCol w="1542739"/>
                <a:gridCol w="1643413"/>
                <a:gridCol w="1443138"/>
              </a:tblGrid>
              <a:tr h="365456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Times New Roman"/>
                        </a:rPr>
                        <a:t>Evoluzione della normativa sulle espropriazioni per causa di pubblica utilità e calcolo indennizzo</a:t>
                      </a:r>
                      <a:endParaRPr lang="it-IT" sz="1400" dirty="0">
                        <a:latin typeface="Times New Roman"/>
                        <a:ea typeface="Times New Roman"/>
                      </a:endParaRPr>
                    </a:p>
                  </a:txBody>
                  <a:tcPr marL="29617" marR="29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748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latin typeface="+mj-lt"/>
                          <a:ea typeface="Times New Roman"/>
                        </a:rPr>
                        <a:t>Legge fondamentale</a:t>
                      </a:r>
                      <a:r>
                        <a:rPr lang="it-IT" sz="1100" dirty="0">
                          <a:latin typeface="+mj-lt"/>
                          <a:ea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+mj-lt"/>
                          <a:ea typeface="Times New Roman"/>
                        </a:rPr>
                        <a:t>n°2359 del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+mj-lt"/>
                          <a:ea typeface="Times New Roman"/>
                        </a:rPr>
                        <a:t>25 </a:t>
                      </a:r>
                      <a:r>
                        <a:rPr lang="it-IT" sz="1100" dirty="0" smtClean="0">
                          <a:latin typeface="+mj-lt"/>
                          <a:ea typeface="Times New Roman"/>
                        </a:rPr>
                        <a:t>giugno 1865</a:t>
                      </a:r>
                      <a:endParaRPr lang="it-IT" sz="1100" dirty="0">
                        <a:latin typeface="+mj-lt"/>
                        <a:ea typeface="Times New Roman"/>
                      </a:endParaRPr>
                    </a:p>
                  </a:txBody>
                  <a:tcPr marL="45695" marR="456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Legge “Napoli”</a:t>
                      </a:r>
                      <a:endParaRPr lang="it-IT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</a:rPr>
                        <a:t>n°2892 del</a:t>
                      </a:r>
                      <a:endParaRPr lang="it-IT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</a:rPr>
                        <a:t>15 gennaio 1885</a:t>
                      </a:r>
                      <a:endParaRPr lang="it-IT" sz="1200" dirty="0">
                        <a:latin typeface="Times New Roman"/>
                        <a:ea typeface="Times New Roman"/>
                      </a:endParaRPr>
                    </a:p>
                  </a:txBody>
                  <a:tcPr marL="45695" marR="456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Legge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per la casa</a:t>
                      </a:r>
                      <a:endParaRPr lang="it-IT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</a:rPr>
                        <a:t>n°865 del</a:t>
                      </a:r>
                      <a:endParaRPr lang="it-IT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</a:rPr>
                        <a:t>22 ottobre 1971</a:t>
                      </a:r>
                      <a:endParaRPr lang="it-IT" sz="1200" dirty="0">
                        <a:latin typeface="Times New Roman"/>
                        <a:ea typeface="Times New Roman"/>
                      </a:endParaRPr>
                    </a:p>
                  </a:txBody>
                  <a:tcPr marL="45695" marR="456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Legge </a:t>
                      </a:r>
                      <a:r>
                        <a:rPr lang="it-IT" sz="1100" b="1" dirty="0" err="1">
                          <a:latin typeface="Calibri"/>
                          <a:ea typeface="Times New Roman"/>
                        </a:rPr>
                        <a:t>Bucalossi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n°10 del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 28 gennaio 1977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</a:txBody>
                  <a:tcPr marL="45695" marR="456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Legge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n°359 del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8 agosto 1992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</a:txBody>
                  <a:tcPr marL="45695" marR="456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48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+mj-lt"/>
                          <a:ea typeface="Times New Roman"/>
                        </a:rPr>
                        <a:t>Ha stabilito l’iter espropriativo e la misura dell’</a:t>
                      </a:r>
                      <a:r>
                        <a:rPr lang="it-IT" sz="1100" b="1" dirty="0">
                          <a:latin typeface="+mj-lt"/>
                          <a:ea typeface="Times New Roman"/>
                        </a:rPr>
                        <a:t>indennizzo</a:t>
                      </a:r>
                      <a:r>
                        <a:rPr lang="it-IT" sz="1100" dirty="0">
                          <a:latin typeface="+mj-lt"/>
                          <a:ea typeface="Times New Roman"/>
                        </a:rPr>
                        <a:t> spettante al proprietario espropriato, in base al criterio di un completo risarcimento del valore venale del bene </a:t>
                      </a:r>
                      <a:endParaRPr lang="it-IT" sz="1100" dirty="0" smtClean="0">
                        <a:latin typeface="+mj-lt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latin typeface="+mj-lt"/>
                          <a:ea typeface="Times New Roman"/>
                        </a:rPr>
                        <a:t>-</a:t>
                      </a:r>
                      <a:r>
                        <a:rPr lang="it-IT" sz="1100" b="1" dirty="0" smtClean="0">
                          <a:latin typeface="+mj-lt"/>
                          <a:ea typeface="Times New Roman"/>
                        </a:rPr>
                        <a:t>Art.39   </a:t>
                      </a:r>
                      <a:r>
                        <a:rPr lang="it-IT" sz="1100" b="1" dirty="0" err="1" smtClean="0">
                          <a:latin typeface="+mj-lt"/>
                          <a:ea typeface="Times New Roman"/>
                        </a:rPr>
                        <a:t>Espr</a:t>
                      </a:r>
                      <a:r>
                        <a:rPr lang="it-IT" sz="1100" b="1" dirty="0" smtClean="0">
                          <a:latin typeface="+mj-lt"/>
                          <a:ea typeface="Times New Roman"/>
                        </a:rPr>
                        <a:t>. totale</a:t>
                      </a:r>
                      <a:endParaRPr lang="it-IT" sz="1100" dirty="0"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it-IT" sz="1100" b="1" dirty="0" err="1">
                          <a:latin typeface="+mj-lt"/>
                          <a:ea typeface="Times New Roman"/>
                        </a:rPr>
                        <a:t>Ind</a:t>
                      </a:r>
                      <a:r>
                        <a:rPr lang="it-IT" sz="1100" b="1" dirty="0"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it-IT" sz="1100" dirty="0">
                          <a:latin typeface="+mj-lt"/>
                          <a:ea typeface="Times New Roman"/>
                        </a:rPr>
                        <a:t>= valore di </a:t>
                      </a:r>
                      <a:r>
                        <a:rPr lang="it-IT" sz="1100" dirty="0" smtClean="0">
                          <a:latin typeface="+mj-lt"/>
                          <a:ea typeface="Times New Roman"/>
                        </a:rPr>
                        <a:t>mercato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latin typeface="+mj-lt"/>
                          <a:ea typeface="Times New Roman"/>
                        </a:rPr>
                        <a:t>-</a:t>
                      </a:r>
                      <a:r>
                        <a:rPr lang="it-IT" sz="1100" b="1" dirty="0" smtClean="0">
                          <a:latin typeface="+mj-lt"/>
                          <a:ea typeface="Times New Roman"/>
                        </a:rPr>
                        <a:t>Art.40   </a:t>
                      </a:r>
                      <a:r>
                        <a:rPr lang="it-IT" sz="1100" b="1" dirty="0" err="1" smtClean="0">
                          <a:latin typeface="+mj-lt"/>
                          <a:ea typeface="Times New Roman"/>
                        </a:rPr>
                        <a:t>Espr</a:t>
                      </a:r>
                      <a:r>
                        <a:rPr lang="it-IT" sz="1100" b="1" dirty="0" smtClean="0">
                          <a:latin typeface="+mj-lt"/>
                          <a:ea typeface="Times New Roman"/>
                        </a:rPr>
                        <a:t>. parziale</a:t>
                      </a:r>
                      <a:endParaRPr lang="it-IT" sz="1100" dirty="0"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it-IT" sz="1100" b="1" dirty="0" err="1">
                          <a:latin typeface="+mj-lt"/>
                          <a:ea typeface="Times New Roman"/>
                        </a:rPr>
                        <a:t>Ind</a:t>
                      </a:r>
                      <a:r>
                        <a:rPr lang="it-IT" sz="1100" dirty="0"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it-IT" sz="1100" dirty="0" smtClean="0">
                          <a:latin typeface="+mj-lt"/>
                          <a:ea typeface="Times New Roman"/>
                        </a:rPr>
                        <a:t>=      valore</a:t>
                      </a:r>
                      <a:r>
                        <a:rPr lang="it-IT" sz="1100" baseline="0" dirty="0" smtClean="0">
                          <a:latin typeface="+mj-lt"/>
                          <a:ea typeface="Times New Roman"/>
                        </a:rPr>
                        <a:t>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aseline="0" dirty="0" smtClean="0">
                          <a:latin typeface="+mj-lt"/>
                          <a:ea typeface="Times New Roman"/>
                        </a:rPr>
                        <a:t>      c</a:t>
                      </a:r>
                      <a:r>
                        <a:rPr lang="it-IT" sz="1100" dirty="0" smtClean="0">
                          <a:latin typeface="+mj-lt"/>
                          <a:ea typeface="Times New Roman"/>
                        </a:rPr>
                        <a:t>omplementare</a:t>
                      </a:r>
                      <a:r>
                        <a:rPr lang="it-IT" sz="1100" baseline="0" dirty="0"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it-IT" sz="1100" baseline="0" dirty="0" smtClean="0">
                          <a:latin typeface="+mj-lt"/>
                          <a:ea typeface="Times New Roman"/>
                        </a:rPr>
                        <a:t>della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aseline="0" dirty="0" smtClean="0">
                          <a:latin typeface="+mj-lt"/>
                          <a:ea typeface="Times New Roman"/>
                        </a:rPr>
                        <a:t>      parte espropriata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aseline="0" dirty="0" smtClean="0">
                          <a:latin typeface="+mj-lt"/>
                          <a:ea typeface="Times New Roman"/>
                        </a:rPr>
                        <a:t>      rispetto al fondo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aseline="0" dirty="0" smtClean="0">
                          <a:latin typeface="+mj-lt"/>
                          <a:ea typeface="Times New Roman"/>
                        </a:rPr>
                        <a:t>      integro</a:t>
                      </a:r>
                      <a:endParaRPr lang="it-IT" sz="1100" dirty="0" smtClean="0"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 smtClean="0">
                        <a:latin typeface="+mj-lt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dirty="0" smtClean="0">
                          <a:latin typeface="+mj-lt"/>
                          <a:ea typeface="Times New Roman"/>
                        </a:rPr>
                        <a:t>-Art.68  Occupazione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dirty="0" smtClean="0">
                          <a:latin typeface="+mj-lt"/>
                          <a:ea typeface="Times New Roman"/>
                        </a:rPr>
                        <a:t>               temporanea</a:t>
                      </a:r>
                      <a:endParaRPr lang="it-IT" sz="1100" dirty="0" smtClean="0"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>
                        <a:latin typeface="+mj-lt"/>
                        <a:ea typeface="Times New Roman"/>
                      </a:endParaRPr>
                    </a:p>
                  </a:txBody>
                  <a:tcPr marL="45695" marR="45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500" dirty="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Per l’eccezionalità della motivazione espropriativa, cioè risanare le condizioni igieniche della città di Napoli, lo scopo era di “espropriare molto e pagare poco” quindi un 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indennizzo 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notevolmente più basso del valore venale del bene.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</a:rPr>
                        <a:t>Ind</a:t>
                      </a:r>
                      <a:r>
                        <a:rPr lang="it-IT" sz="1200" dirty="0">
                          <a:latin typeface="Calibri"/>
                          <a:ea typeface="Times New Roman"/>
                        </a:rPr>
                        <a:t> =</a:t>
                      </a:r>
                      <a:r>
                        <a:rPr lang="it-IT" sz="1200" u="sng" dirty="0"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it-IT" sz="1200" u="sng" dirty="0" err="1">
                          <a:latin typeface="Calibri"/>
                          <a:ea typeface="Times New Roman"/>
                        </a:rPr>
                        <a:t>Vv</a:t>
                      </a:r>
                      <a:r>
                        <a:rPr lang="it-IT" sz="1200" u="sng" dirty="0">
                          <a:latin typeface="Calibri"/>
                          <a:ea typeface="Times New Roman"/>
                        </a:rPr>
                        <a:t> + 10 Ca</a:t>
                      </a:r>
                      <a:endParaRPr lang="it-IT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</a:rPr>
                        <a:t>       2</a:t>
                      </a:r>
                      <a:endParaRPr lang="it-IT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Nel caso non fossero accertati i canoni d’affitto, si sostituiva con il reddito imponibile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 err="1">
                          <a:latin typeface="Calibri"/>
                          <a:ea typeface="Times New Roman"/>
                        </a:rPr>
                        <a:t>Ind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= </a:t>
                      </a:r>
                      <a:r>
                        <a:rPr lang="it-IT" sz="1100" u="sng" dirty="0" err="1">
                          <a:latin typeface="Calibri"/>
                          <a:ea typeface="Times New Roman"/>
                        </a:rPr>
                        <a:t>Vv</a:t>
                      </a:r>
                      <a:r>
                        <a:rPr lang="it-IT" sz="1100" u="sng" dirty="0">
                          <a:latin typeface="Calibri"/>
                          <a:ea typeface="Times New Roman"/>
                        </a:rPr>
                        <a:t> + 10 RI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      2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</a:txBody>
                  <a:tcPr marL="45695" marR="45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04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800" dirty="0">
                        <a:latin typeface="Calibri"/>
                        <a:ea typeface="Times New Roman"/>
                      </a:endParaRPr>
                    </a:p>
                    <a:p>
                      <a:pPr marL="180975" lvl="0" indent="-1809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0320" algn="l"/>
                        </a:tabLs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Vennero introdotti nuovi criteri nella determinazione delle 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indennizzo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 di esproprio che viene riferita al valore agricolo  medio (VAM) per le </a:t>
                      </a:r>
                      <a:r>
                        <a:rPr lang="it-IT" sz="1100" u="sng" dirty="0">
                          <a:latin typeface="Calibri"/>
                          <a:ea typeface="Times New Roman"/>
                        </a:rPr>
                        <a:t>aree agricole</a:t>
                      </a: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.</a:t>
                      </a:r>
                    </a:p>
                    <a:p>
                      <a:pPr marL="180975" lvl="0" indent="-1809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20320" algn="l"/>
                        </a:tabLst>
                      </a:pPr>
                      <a:endParaRPr lang="it-IT" sz="500" dirty="0">
                        <a:latin typeface="Times New Roman"/>
                        <a:ea typeface="Times New Roman"/>
                      </a:endParaRPr>
                    </a:p>
                    <a:p>
                      <a:pPr marL="180975" indent="-1809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 err="1">
                          <a:latin typeface="Calibri"/>
                          <a:ea typeface="Times New Roman"/>
                        </a:rPr>
                        <a:t>Ind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= </a:t>
                      </a: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VAM</a:t>
                      </a:r>
                    </a:p>
                    <a:p>
                      <a:pPr marL="180975" indent="-1809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marL="180975" lvl="0" indent="-1809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0320" algn="l"/>
                        </a:tabLs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Per le </a:t>
                      </a:r>
                      <a:r>
                        <a:rPr lang="it-IT" sz="1100" u="sng" dirty="0">
                          <a:latin typeface="Calibri"/>
                          <a:ea typeface="Times New Roman"/>
                        </a:rPr>
                        <a:t>aree edificabili 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l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’indennizzo 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è dato dal valore della coltura più redditizia.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marL="180975" indent="-1809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Nel 1992 tale criterio, fu dichiarato 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incostituzionale 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dall’apposita Corte.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</a:txBody>
                  <a:tcPr marL="45695" marR="45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800" dirty="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È applicata esclusivamente per le </a:t>
                      </a:r>
                      <a:r>
                        <a:rPr lang="it-IT" sz="1100" u="sng" dirty="0">
                          <a:latin typeface="Calibri"/>
                          <a:ea typeface="Times New Roman"/>
                        </a:rPr>
                        <a:t>aree agricole </a:t>
                      </a:r>
                      <a:endParaRPr lang="it-IT" sz="1200" u="sng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 err="1">
                          <a:latin typeface="Calibri"/>
                          <a:ea typeface="Times New Roman"/>
                        </a:rPr>
                        <a:t>Ind.</a:t>
                      </a:r>
                      <a:r>
                        <a:rPr lang="it-IT" sz="1100" b="1" baseline="-25000" dirty="0" err="1">
                          <a:latin typeface="Calibri"/>
                          <a:ea typeface="Times New Roman"/>
                        </a:rPr>
                        <a:t>base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 = </a:t>
                      </a: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VAM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5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Se c’è 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accordo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 di 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cessione volontaria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 si  avranno le indennità aggiuntiva</a:t>
                      </a: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500" dirty="0">
                        <a:latin typeface="Times New Roman"/>
                        <a:ea typeface="Times New Roman"/>
                      </a:endParaRPr>
                    </a:p>
                    <a:p>
                      <a:pPr marL="92075" lvl="0" indent="-9207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it-IT" sz="1100" u="sng" dirty="0">
                          <a:latin typeface="Calibri"/>
                          <a:ea typeface="Times New Roman"/>
                        </a:rPr>
                        <a:t>Proprietario non coltivatore diretto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, avrà un’indennità aggiuntiva pari al 50%</a:t>
                      </a:r>
                      <a:endParaRPr lang="it-IT" sz="12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840740" algn="ctr"/>
                        </a:tabLst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		</a:t>
                      </a:r>
                      <a:r>
                        <a:rPr lang="it-IT" sz="1100" b="1" dirty="0" err="1">
                          <a:latin typeface="Calibri"/>
                          <a:ea typeface="Times New Roman"/>
                        </a:rPr>
                        <a:t>Ind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 = VAM * </a:t>
                      </a: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1.5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840740" algn="ctr"/>
                        </a:tabLst>
                      </a:pPr>
                      <a:endParaRPr lang="it-IT" sz="500" dirty="0">
                        <a:latin typeface="Times New Roman"/>
                        <a:ea typeface="Times New Roman"/>
                      </a:endParaRPr>
                    </a:p>
                    <a:p>
                      <a:pPr marL="92075" lvl="0" indent="-9207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it-IT" sz="1100" u="sng" dirty="0">
                          <a:latin typeface="Calibri"/>
                          <a:ea typeface="Times New Roman"/>
                        </a:rPr>
                        <a:t>Proprietario coltivatore diretto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, avrà un’indennità aggiuntiva pari al 200%</a:t>
                      </a:r>
                      <a:endParaRPr lang="it-IT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 err="1" smtClean="0">
                          <a:latin typeface="Calibri"/>
                          <a:ea typeface="Times New Roman"/>
                        </a:rPr>
                        <a:t>Ind</a:t>
                      </a: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= VAM * </a:t>
                      </a: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500" dirty="0" smtClean="0">
                        <a:latin typeface="Times New Roman"/>
                        <a:ea typeface="Times New Roman"/>
                      </a:endParaRPr>
                    </a:p>
                    <a:p>
                      <a:pPr marL="92075" lvl="0" indent="-9207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it-IT" sz="1100" u="sng" dirty="0" smtClean="0">
                          <a:latin typeface="Calibri"/>
                          <a:ea typeface="Times New Roman"/>
                        </a:rPr>
                        <a:t>Affittuario</a:t>
                      </a: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:</a:t>
                      </a:r>
                      <a:endParaRPr lang="it-IT" sz="1200" dirty="0" smtClean="0">
                        <a:latin typeface="Times New Roman"/>
                        <a:ea typeface="Times New Roman"/>
                      </a:endParaRPr>
                    </a:p>
                    <a:p>
                      <a:pPr marL="92075" lvl="0" indent="-920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it-IT" sz="1100" b="1" dirty="0" err="1" smtClean="0">
                          <a:latin typeface="Calibri"/>
                          <a:ea typeface="Times New Roman"/>
                        </a:rPr>
                        <a:t>Ind</a:t>
                      </a:r>
                      <a:r>
                        <a:rPr lang="it-IT" sz="1100" b="1" dirty="0" smtClean="0"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=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VAM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 smtClean="0">
                        <a:latin typeface="Calibri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Se </a:t>
                      </a:r>
                      <a:r>
                        <a:rPr lang="it-IT" sz="1100" b="1" dirty="0">
                          <a:latin typeface="Calibri"/>
                          <a:ea typeface="Times New Roman"/>
                        </a:rPr>
                        <a:t>non c’è accordo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 l’indennizzo  è definito dal CPE, calcolato in base ai valori di mercato.</a:t>
                      </a:r>
                      <a:endParaRPr lang="it-IT" sz="1000" dirty="0">
                        <a:latin typeface="Times New Roman"/>
                        <a:ea typeface="Times New Roman"/>
                      </a:endParaRPr>
                    </a:p>
                  </a:txBody>
                  <a:tcPr marL="45695" marR="45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800" dirty="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+mn-cs"/>
                        </a:rPr>
                        <a:t>Tale legge ha introdotto il criterio del doppio binario espropriativo.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+mn-cs"/>
                        </a:rPr>
                        <a:t>Ha stabilito che:  </a:t>
                      </a:r>
                    </a:p>
                    <a:p>
                      <a:pPr lvl="0" algn="ctr">
                        <a:buFont typeface="Arial" pitchFamily="34" charset="0"/>
                        <a:buChar char="•"/>
                      </a:pPr>
                      <a:r>
                        <a:rPr lang="it-IT" sz="110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le espropriazioni per le </a:t>
                      </a:r>
                      <a:r>
                        <a:rPr lang="it-IT" sz="1100" i="0" u="sng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aree edificabili</a:t>
                      </a:r>
                      <a:r>
                        <a:rPr lang="it-IT" sz="110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algn="ctr"/>
                      <a:r>
                        <a:rPr lang="it-IT" sz="110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l’ </a:t>
                      </a:r>
                      <a:r>
                        <a:rPr lang="it-IT" sz="1100" b="1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indennizzo</a:t>
                      </a:r>
                      <a:r>
                        <a:rPr lang="it-IT" sz="110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viene pagato con il criterio  della  legge “Napoli</a:t>
                      </a:r>
                      <a:r>
                        <a:rPr lang="it-IT" sz="1100" i="0" dirty="0" smtClean="0">
                          <a:latin typeface="Calibri" pitchFamily="34" charset="0"/>
                          <a:ea typeface="Times New Roman"/>
                        </a:rPr>
                        <a:t>”.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marL="933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b="1" dirty="0" smtClean="0">
                        <a:latin typeface="Calibri"/>
                        <a:ea typeface="Times New Roman"/>
                      </a:endParaRPr>
                    </a:p>
                    <a:p>
                      <a:pPr marL="9334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 err="1" smtClean="0">
                          <a:latin typeface="Calibri"/>
                          <a:ea typeface="Times New Roman"/>
                        </a:rPr>
                        <a:t>Ind</a:t>
                      </a: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 </a:t>
                      </a:r>
                    </a:p>
                    <a:p>
                      <a:pPr marL="933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 smtClean="0">
                        <a:latin typeface="Calibri"/>
                        <a:ea typeface="Times New Roman"/>
                      </a:endParaRPr>
                    </a:p>
                    <a:p>
                      <a:pPr marL="933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smtClean="0">
                          <a:latin typeface="Calibri"/>
                          <a:ea typeface="Times New Roman"/>
                        </a:rPr>
                        <a:t>In</a:t>
                      </a:r>
                      <a:r>
                        <a:rPr lang="it-IT" sz="1100" baseline="0" dirty="0" smtClean="0">
                          <a:latin typeface="Calibri"/>
                          <a:ea typeface="Times New Roman"/>
                        </a:rPr>
                        <a:t> caso di non accettazione, l’indennizzo è  ridotto del 40%.</a:t>
                      </a:r>
                      <a:endParaRPr lang="it-IT" sz="1100" dirty="0" smtClean="0">
                        <a:latin typeface="Calibri"/>
                        <a:ea typeface="Times New Roman"/>
                      </a:endParaRPr>
                    </a:p>
                    <a:p>
                      <a:pPr marL="933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>
                        <a:latin typeface="Times New Roman"/>
                        <a:ea typeface="Times New Roman"/>
                      </a:endParaRPr>
                    </a:p>
                    <a:p>
                      <a:pPr marL="92075" lvl="0" indent="-920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it-IT" sz="1100" dirty="0">
                          <a:latin typeface="Calibri"/>
                          <a:ea typeface="Times New Roman"/>
                        </a:rPr>
                        <a:t>Le espropriazioni per </a:t>
                      </a:r>
                      <a:r>
                        <a:rPr lang="it-IT" sz="1100" u="sng" dirty="0">
                          <a:latin typeface="Calibri"/>
                          <a:ea typeface="Times New Roman"/>
                        </a:rPr>
                        <a:t>le aree agricole </a:t>
                      </a:r>
                      <a:r>
                        <a:rPr lang="it-IT" sz="1100" dirty="0">
                          <a:latin typeface="Calibri"/>
                          <a:ea typeface="Times New Roman"/>
                        </a:rPr>
                        <a:t>permane il criterio del VAM</a:t>
                      </a:r>
                      <a:endParaRPr lang="it-IT" sz="1100" dirty="0">
                        <a:latin typeface="Times New Roman"/>
                        <a:ea typeface="Times New Roman"/>
                      </a:endParaRPr>
                    </a:p>
                  </a:txBody>
                  <a:tcPr marL="45695" marR="45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499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800" dirty="0">
                        <a:latin typeface="Calibri"/>
                        <a:ea typeface="Times New Roman"/>
                      </a:endParaRPr>
                    </a:p>
                  </a:txBody>
                  <a:tcPr marL="45695" marR="45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225" name="Object 9"/>
          <p:cNvGraphicFramePr>
            <a:graphicFrameLocks noChangeAspect="1"/>
          </p:cNvGraphicFramePr>
          <p:nvPr/>
        </p:nvGraphicFramePr>
        <p:xfrm>
          <a:off x="7315225" y="3857628"/>
          <a:ext cx="828675" cy="342900"/>
        </p:xfrm>
        <a:graphic>
          <a:graphicData uri="http://schemas.openxmlformats.org/presentationml/2006/ole">
            <p:oleObj spid="_x0000_s9225" name="Equazione" r:id="rId3" imgW="825500" imgH="393700" progId="Equation.3">
              <p:embed/>
            </p:oleObj>
          </a:graphicData>
        </a:graphic>
      </p:graphicFrame>
      <p:graphicFrame>
        <p:nvGraphicFramePr>
          <p:cNvPr id="9224" name="Object 8"/>
          <p:cNvGraphicFramePr>
            <a:graphicFrameLocks noChangeAspect="1"/>
          </p:cNvGraphicFramePr>
          <p:nvPr/>
        </p:nvGraphicFramePr>
        <p:xfrm>
          <a:off x="785786" y="6143644"/>
          <a:ext cx="3670300" cy="433387"/>
        </p:xfrm>
        <a:graphic>
          <a:graphicData uri="http://schemas.openxmlformats.org/presentationml/2006/ole">
            <p:oleObj spid="_x0000_s9224" name="Equazione" r:id="rId4" imgW="3606480" imgH="444240" progId="Equation.3">
              <p:embed/>
            </p:oleObj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Estimo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sz="4400" dirty="0" smtClean="0">
                <a:solidFill>
                  <a:schemeClr val="tx1"/>
                </a:solidFill>
              </a:rPr>
              <a:t>Testo unico</a:t>
            </a:r>
            <a:endParaRPr lang="it-IT" sz="4400" dirty="0">
              <a:solidFill>
                <a:schemeClr val="tx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57224" y="1611648"/>
            <a:ext cx="7858180" cy="467487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it-IT" sz="2800" dirty="0" smtClean="0">
                <a:latin typeface="+mj-lt"/>
              </a:rPr>
              <a:t>normativa in vigore dal 1° luglio del 2002</a:t>
            </a:r>
          </a:p>
          <a:p>
            <a:pPr>
              <a:lnSpc>
                <a:spcPct val="150000"/>
              </a:lnSpc>
            </a:pPr>
            <a:r>
              <a:rPr lang="it-IT" sz="2800" dirty="0" smtClean="0">
                <a:latin typeface="+mj-lt"/>
              </a:rPr>
              <a:t>prevede un modello unico di procedimento espropriativo</a:t>
            </a:r>
          </a:p>
          <a:p>
            <a:pPr>
              <a:lnSpc>
                <a:spcPct val="150000"/>
              </a:lnSpc>
            </a:pPr>
            <a:r>
              <a:rPr lang="it-IT" sz="2800" dirty="0" smtClean="0">
                <a:latin typeface="+mj-lt"/>
              </a:rPr>
              <a:t>comporta l’abrogazione di tutte le normative precedenti per dare organicità, chiarezza e semplificazione alla legislazione espropriativa </a:t>
            </a:r>
          </a:p>
          <a:p>
            <a:pPr>
              <a:lnSpc>
                <a:spcPct val="150000"/>
              </a:lnSpc>
            </a:pPr>
            <a:r>
              <a:rPr lang="it-IT" sz="2800" dirty="0" smtClean="0">
                <a:latin typeface="+mj-lt"/>
              </a:rPr>
              <a:t>accetta però i criteri preesistenti per la determinazione dell’indennizzo</a:t>
            </a:r>
            <a:endParaRPr lang="it-IT" dirty="0">
              <a:latin typeface="+mj-lt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0" y="0"/>
            <a:ext cx="3286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+mj-lt"/>
              </a:rPr>
              <a:t>Estimo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Equinozio">
  <a:themeElements>
    <a:clrScheme name="Personalizzato 1">
      <a:dk1>
        <a:sysClr val="windowText" lastClr="000000"/>
      </a:dk1>
      <a:lt1>
        <a:sysClr val="window" lastClr="FFFFFF"/>
      </a:lt1>
      <a:dk2>
        <a:srgbClr val="FF0000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3037</TotalTime>
  <Words>2859</Words>
  <Application>Microsoft Office PowerPoint</Application>
  <PresentationFormat>Presentazione su schermo (4:3)</PresentationFormat>
  <Paragraphs>640</Paragraphs>
  <Slides>38</Slides>
  <Notes>1</Notes>
  <HiddenSlides>2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38</vt:i4>
      </vt:variant>
    </vt:vector>
  </HeadingPairs>
  <TitlesOfParts>
    <vt:vector size="42" baseType="lpstr">
      <vt:lpstr>Equinozio</vt:lpstr>
      <vt:lpstr>Metro</vt:lpstr>
      <vt:lpstr>AutoCAD Drawing</vt:lpstr>
      <vt:lpstr>Equazione</vt:lpstr>
      <vt:lpstr>Mazzi Francesco classe 5 A geometri</vt:lpstr>
      <vt:lpstr>Mappa concettuale</vt:lpstr>
      <vt:lpstr>carreggiata</vt:lpstr>
      <vt:lpstr>Diapositiva 4</vt:lpstr>
      <vt:lpstr>Le curve circolari Per raccordare due rettilinei (rettifili) si usa in genere una curva a raggio costante; per calcolare la curva bisognerà conoscere due elementi di cui almeno uno lineare.     A       = punto sul primo rettilineo B       = punto sul secondo rettilineo V       = vertice della curva, punto ipotetico di incontro dei due rettifili T1,T2 = punti di tangenza tra rettilineo e curva ε        = angolo al vertice dei rettifili  α       = angolo al centro                   t        = tangente      T1T2  = corda                        c        = centro della curva              l        = sviluppo della curva     αrad = deriva dalla definizione di angolo radiante (rapporto arco                                      circonferenza e il suo raggio) f        = freccia             r       = raggio        b      = bisettrice            </vt:lpstr>
      <vt:lpstr>Diapositiva 6</vt:lpstr>
      <vt:lpstr>Diapositiva 7</vt:lpstr>
      <vt:lpstr>Diapositiva 8</vt:lpstr>
      <vt:lpstr>Testo unico</vt:lpstr>
      <vt:lpstr>“Il proprietario ha diritto di godere e disporre delle cose in modo pieno ed esclusivo, entro i limiti e con l’osservanza degli obblighi stabiliti dall’ordinamento giuridico”   </vt:lpstr>
      <vt:lpstr>La legislazione   Legge fondamentale del 25/6/1865, n.2359, riguarda l’esproprio totale parziale e l’occupazione temporanea   Legge di Napoli  del 15/1/1885, n.2892 e altre leggi che si sono ad essa richiamate;   Legge per la casa del 22/10/1971, n.865 con le successive integrazioni e modifiche apportate con la legge “Bucalossi” del 28/01/1977 n°10   Legge del 1992  n°359 per l’espropriazione delle aree edificabili                        Testo unico DL n° 302/2002 delle disposizioni legislative in materia di esproprio. </vt:lpstr>
      <vt:lpstr>    Procedura </vt:lpstr>
      <vt:lpstr>L’accessione invertita   se l’opera  pubblica edificata abusivamente su un fondo privato , l’ente pubblico acquista la proprietà del fondo. Il proprietario può richiedere il risarcimento del danno e l’indennizzo va aumentato del 10%  L’occupazione temporanea di urgenza   in caso di necessità la pubblica amministrazione può decretare l’occupazione dell’area, precisando la motivazione,  i termini  e l’indennizzo al proprietario  Requisizione d’urgenza  in caso di grave necessità, la pubblica amministrazione può requisire il bene, con giusto indennizzo </vt:lpstr>
      <vt:lpstr>Diapositiva 14</vt:lpstr>
      <vt:lpstr>Il ponte è l’opera che permette di realizzare la continuità di un percorso carrabile o pedonale che si interrompe per la presenza di una discontinuità morfologica esistente sul terreno attraversato.     Composizione ponte: - impalcato - spalle - pile - luce: è l’ampiezza dell’opera in senso  longitudinale   L’impalcato può assumere tre tipi di tipologie: impalcato a solettone    impalcato a volta impalcato a travata   Classificazione ponti: I categoria: ponti progettati per il transito di tutti i tipi di carico mobile con il loro intero valore; II categoria: ponti progettati per il transito dei medesimi carichi mobili ma con intensità ridotte; III categoria: passerelle per il transito pedonale</vt:lpstr>
      <vt:lpstr>Diapositiva 16</vt:lpstr>
      <vt:lpstr>Carichi mobili  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Confronto tra le due poesie di Saba e Palazzeschi</vt:lpstr>
      <vt:lpstr>Diapositiva 34</vt:lpstr>
      <vt:lpstr>Diapositiva 35</vt:lpstr>
      <vt:lpstr>Diapositiva 36</vt:lpstr>
      <vt:lpstr>Origini storiche della Beat generation</vt:lpstr>
      <vt:lpstr>Diapositiva 38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Mazzi Francesco</dc:title>
  <dc:creator>Chiara Mazzi</dc:creator>
  <cp:lastModifiedBy>Chiara Mazzi</cp:lastModifiedBy>
  <cp:revision>362</cp:revision>
  <dcterms:created xsi:type="dcterms:W3CDTF">2008-06-11T14:56:36Z</dcterms:created>
  <dcterms:modified xsi:type="dcterms:W3CDTF">2008-07-10T15:57:32Z</dcterms:modified>
</cp:coreProperties>
</file>